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handoutMasterIdLst>
    <p:handoutMasterId r:id="rId28"/>
  </p:handoutMasterIdLst>
  <p:sldIdLst>
    <p:sldId id="256" r:id="rId5"/>
    <p:sldId id="285" r:id="rId6"/>
    <p:sldId id="298" r:id="rId7"/>
    <p:sldId id="299" r:id="rId8"/>
    <p:sldId id="294" r:id="rId9"/>
    <p:sldId id="302" r:id="rId10"/>
    <p:sldId id="304" r:id="rId11"/>
    <p:sldId id="303" r:id="rId12"/>
    <p:sldId id="307" r:id="rId13"/>
    <p:sldId id="305" r:id="rId14"/>
    <p:sldId id="289" r:id="rId15"/>
    <p:sldId id="287" r:id="rId16"/>
    <p:sldId id="291" r:id="rId17"/>
    <p:sldId id="292" r:id="rId18"/>
    <p:sldId id="293" r:id="rId19"/>
    <p:sldId id="308" r:id="rId20"/>
    <p:sldId id="295" r:id="rId21"/>
    <p:sldId id="286" r:id="rId22"/>
    <p:sldId id="284" r:id="rId23"/>
    <p:sldId id="296" r:id="rId24"/>
    <p:sldId id="306" r:id="rId25"/>
    <p:sldId id="290" r:id="rId26"/>
  </p:sldIdLst>
  <p:sldSz cx="9144000" cy="6858000" type="screen4x3"/>
  <p:notesSz cx="6742113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75" userDrawn="1">
          <p15:clr>
            <a:srgbClr val="A4A3A4"/>
          </p15:clr>
        </p15:guide>
        <p15:guide id="2" pos="55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D70F14"/>
    <a:srgbClr val="D2DEEF"/>
    <a:srgbClr val="E4322C"/>
    <a:srgbClr val="5B9B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62" autoAdjust="0"/>
    <p:restoredTop sz="90522" autoAdjust="0"/>
  </p:normalViewPr>
  <p:slideViewPr>
    <p:cSldViewPr snapToGrid="0" showGuides="1">
      <p:cViewPr varScale="1">
        <p:scale>
          <a:sx n="94" d="100"/>
          <a:sy n="94" d="100"/>
        </p:scale>
        <p:origin x="84" y="90"/>
      </p:cViewPr>
      <p:guideLst>
        <p:guide orient="horz" pos="3475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19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0813" tIns="45408" rIns="90813" bIns="45408" rtlCol="0"/>
          <a:lstStyle>
            <a:lvl1pPr algn="l">
              <a:defRPr sz="1200"/>
            </a:lvl1pPr>
          </a:lstStyle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8973" y="0"/>
            <a:ext cx="2921582" cy="495348"/>
          </a:xfrm>
          <a:prstGeom prst="rect">
            <a:avLst/>
          </a:prstGeom>
        </p:spPr>
        <p:txBody>
          <a:bodyPr vert="horz" lIns="90813" tIns="45408" rIns="90813" bIns="45408" rtlCol="0"/>
          <a:lstStyle>
            <a:lvl1pPr algn="r">
              <a:defRPr sz="1200"/>
            </a:lvl1pPr>
          </a:lstStyle>
          <a:p>
            <a:fld id="{4B49C996-0D9C-4F0F-9517-51A8AD2FC648}" type="datetimeFigureOut">
              <a:rPr lang="de-DE" sz="1100">
                <a:latin typeface="Arial" panose="020B0604020202020204" pitchFamily="34" charset="0"/>
                <a:cs typeface="Arial" panose="020B0604020202020204" pitchFamily="34" charset="0"/>
              </a:rPr>
              <a:t>05.10.2017</a:t>
            </a:fld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0813" tIns="45408" rIns="90813" bIns="45408" rtlCol="0" anchor="b"/>
          <a:lstStyle>
            <a:lvl1pPr algn="l">
              <a:defRPr sz="1200"/>
            </a:lvl1pPr>
          </a:lstStyle>
          <a:p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8973" y="9377317"/>
            <a:ext cx="2921582" cy="495347"/>
          </a:xfrm>
          <a:prstGeom prst="rect">
            <a:avLst/>
          </a:prstGeom>
        </p:spPr>
        <p:txBody>
          <a:bodyPr vert="horz" lIns="90813" tIns="45408" rIns="90813" bIns="45408" rtlCol="0" anchor="b"/>
          <a:lstStyle>
            <a:lvl1pPr algn="r">
              <a:defRPr sz="1200"/>
            </a:lvl1pPr>
          </a:lstStyle>
          <a:p>
            <a:fld id="{2B163A9A-B1E5-471E-9FF1-68DE44EFD7D3}" type="slidenum">
              <a:rPr lang="de-DE" sz="1100">
                <a:latin typeface="Arial" panose="020B0604020202020204" pitchFamily="34" charset="0"/>
                <a:cs typeface="Arial" panose="020B0604020202020204" pitchFamily="34" charset="0"/>
              </a:rPr>
              <a:t>‹Nr.›</a:t>
            </a:fld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281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0813" tIns="45408" rIns="90813" bIns="45408" rtlCol="0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8973" y="0"/>
            <a:ext cx="2921582" cy="495348"/>
          </a:xfrm>
          <a:prstGeom prst="rect">
            <a:avLst/>
          </a:prstGeom>
        </p:spPr>
        <p:txBody>
          <a:bodyPr vert="horz" lIns="90813" tIns="45408" rIns="90813" bIns="45408" rtlCol="0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D2C330C-7C8D-4EE2-B089-7A417537CD6F}" type="datetimeFigureOut">
              <a:rPr lang="de-DE" smtClean="0"/>
              <a:pPr/>
              <a:t>05.10.2017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3488"/>
            <a:ext cx="444023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13" tIns="45408" rIns="90813" bIns="45408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0813" tIns="45408" rIns="90813" bIns="45408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0813" tIns="45408" rIns="90813" bIns="45408" rtlCol="0" anchor="b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8973" y="9377317"/>
            <a:ext cx="2921582" cy="495347"/>
          </a:xfrm>
          <a:prstGeom prst="rect">
            <a:avLst/>
          </a:prstGeom>
        </p:spPr>
        <p:txBody>
          <a:bodyPr vert="horz" lIns="90813" tIns="45408" rIns="90813" bIns="45408" rtlCol="0" anchor="b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AA15A3F-A856-4D6E-A6BF-5E47DF9D270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7076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3355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0442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8262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1354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33174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10746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7238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82676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54794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19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757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07967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20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55065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55065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193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0012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1573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A15A3F-A856-4D6E-A6BF-5E47DF9D2706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933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776" y="1122363"/>
            <a:ext cx="8029574" cy="23876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400"/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776" y="3771900"/>
            <a:ext cx="8029574" cy="19970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711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erabschie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776" y="931986"/>
            <a:ext cx="8029574" cy="2192214"/>
          </a:xfrm>
        </p:spPr>
        <p:txBody>
          <a:bodyPr tIns="0" anchor="b">
            <a:normAutofit/>
          </a:bodyPr>
          <a:lstStyle>
            <a:lvl1pPr algn="l">
              <a:lnSpc>
                <a:spcPct val="100000"/>
              </a:lnSpc>
              <a:defRPr sz="4400"/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776" y="3386137"/>
            <a:ext cx="8029574" cy="1806576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5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Aufzählungszei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6" y="365126"/>
            <a:ext cx="6991593" cy="91855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6EA7-B56E-476B-B51E-19C2625B23F6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58776" y="1557338"/>
            <a:ext cx="8029573" cy="4211637"/>
          </a:xfrm>
        </p:spPr>
        <p:txBody>
          <a:bodyPr/>
          <a:lstStyle>
            <a:lvl1pPr>
              <a:lnSpc>
                <a:spcPct val="100000"/>
              </a:lnSpc>
              <a:spcBef>
                <a:spcPts val="700"/>
              </a:spcBef>
              <a:defRPr/>
            </a:lvl1pPr>
            <a:lvl2pPr marL="720000" indent="-324000">
              <a:lnSpc>
                <a:spcPct val="100000"/>
              </a:lnSpc>
              <a:spcBef>
                <a:spcPts val="350"/>
              </a:spcBef>
              <a:buSzPct val="90000"/>
              <a:buFont typeface="Arial" panose="020B0604020202020204" pitchFamily="34" charset="0"/>
              <a:buChar char="►"/>
              <a:defRPr sz="2000"/>
            </a:lvl2pPr>
            <a:lvl3pPr marL="972000" indent="-288000">
              <a:lnSpc>
                <a:spcPct val="100000"/>
              </a:lnSpc>
              <a:spcBef>
                <a:spcPts val="350"/>
              </a:spcBef>
              <a:buSzPct val="90000"/>
              <a:buFont typeface="Arial" panose="020B0604020202020204" pitchFamily="34" charset="0"/>
              <a:buChar char="►"/>
              <a:defRPr sz="1800"/>
            </a:lvl3pPr>
            <a:lvl4pPr marL="1260000" indent="-288000">
              <a:lnSpc>
                <a:spcPct val="100000"/>
              </a:lnSpc>
              <a:spcBef>
                <a:spcPts val="350"/>
              </a:spcBef>
              <a:buSzPct val="90000"/>
              <a:buFont typeface="Arial" panose="020B0604020202020204" pitchFamily="34" charset="0"/>
              <a:buChar char="►"/>
              <a:defRPr sz="1800"/>
            </a:lvl4pPr>
            <a:lvl5pPr marL="1584000" indent="-288000">
              <a:lnSpc>
                <a:spcPct val="100000"/>
              </a:lnSpc>
              <a:spcBef>
                <a:spcPts val="350"/>
              </a:spcBef>
              <a:buSzPct val="90000"/>
              <a:buFont typeface="Arial" panose="020B0604020202020204" pitchFamily="34" charset="0"/>
              <a:buChar char="►"/>
              <a:defRPr sz="18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5668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Nummer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D02B-A47D-4686-98E4-DC9DD989E484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58776" y="1557338"/>
            <a:ext cx="8029573" cy="4211637"/>
          </a:xfrm>
        </p:spPr>
        <p:txBody>
          <a:bodyPr/>
          <a:lstStyle>
            <a:lvl1pPr marL="540000" indent="-540000">
              <a:spcBef>
                <a:spcPts val="700"/>
              </a:spcBef>
              <a:buClr>
                <a:schemeClr val="accent1"/>
              </a:buClr>
              <a:buSzPct val="100000"/>
              <a:buFont typeface="+mj-lt"/>
              <a:buAutoNum type="romanUcPeriod"/>
              <a:defRPr/>
            </a:lvl1pPr>
            <a:lvl2pPr marL="1044000" indent="-432000">
              <a:spcBef>
                <a:spcPts val="350"/>
              </a:spcBef>
              <a:buClr>
                <a:schemeClr val="accent1"/>
              </a:buClr>
              <a:buSzPct val="100000"/>
              <a:buFont typeface="+mj-lt"/>
              <a:buAutoNum type="romanLcPeriod"/>
              <a:defRPr sz="2000"/>
            </a:lvl2pPr>
            <a:lvl3pPr marL="1368000" indent="-324000">
              <a:spcBef>
                <a:spcPts val="350"/>
              </a:spcBef>
              <a:buClr>
                <a:schemeClr val="accent1"/>
              </a:buClr>
              <a:buSzPct val="100000"/>
              <a:buFont typeface="+mj-lt"/>
              <a:buAutoNum type="alphaLcPeriod"/>
              <a:defRPr sz="1800"/>
            </a:lvl3pPr>
            <a:lvl4pPr marL="1692000" indent="-324000">
              <a:spcBef>
                <a:spcPts val="350"/>
              </a:spcBef>
              <a:buClr>
                <a:schemeClr val="accent1"/>
              </a:buClr>
              <a:buSzPct val="100000"/>
              <a:buFont typeface="+mj-lt"/>
              <a:buAutoNum type="arabicParenR"/>
              <a:defRPr sz="1800"/>
            </a:lvl4pPr>
            <a:lvl5pPr marL="2066925" indent="-361950">
              <a:spcBef>
                <a:spcPts val="350"/>
              </a:spcBef>
              <a:buClr>
                <a:schemeClr val="accent1"/>
              </a:buClr>
              <a:buSzPct val="100000"/>
              <a:buFont typeface="+mj-lt"/>
              <a:buAutoNum type="alphaLcParenR"/>
              <a:defRPr sz="18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9917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88000" indent="-288000">
              <a:spcBef>
                <a:spcPts val="700"/>
              </a:spcBef>
              <a:defRPr sz="1800"/>
            </a:lvl1pPr>
            <a:lvl2pPr marL="576000" indent="-252000">
              <a:spcBef>
                <a:spcPts val="350"/>
              </a:spcBef>
              <a:defRPr sz="1800"/>
            </a:lvl2pPr>
            <a:lvl3pPr marL="828000" indent="-216000">
              <a:spcBef>
                <a:spcPts val="350"/>
              </a:spcBef>
              <a:defRPr sz="1800"/>
            </a:lvl3pPr>
            <a:lvl4pPr marL="1044000" indent="-216000">
              <a:spcBef>
                <a:spcPts val="350"/>
              </a:spcBef>
              <a:defRPr sz="1800"/>
            </a:lvl4pPr>
            <a:lvl5pPr marL="1260000" indent="-216000">
              <a:spcBef>
                <a:spcPts val="350"/>
              </a:spcBef>
              <a:defRPr sz="18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21B06-BCB8-4DCA-ACB3-397823C7E55E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4140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6" y="1557338"/>
            <a:ext cx="3960000" cy="4211636"/>
          </a:xfrm>
        </p:spPr>
        <p:txBody>
          <a:bodyPr>
            <a:normAutofit/>
          </a:bodyPr>
          <a:lstStyle>
            <a:lvl1pPr marL="288000" indent="-288000">
              <a:defRPr sz="1800"/>
            </a:lvl1pPr>
            <a:lvl2pPr marL="576000">
              <a:defRPr sz="1800"/>
            </a:lvl2pPr>
            <a:lvl3pPr marL="828000" indent="-216000">
              <a:defRPr sz="1800"/>
            </a:lvl3pPr>
            <a:lvl4pPr marL="1044000" indent="-216000">
              <a:defRPr sz="1800"/>
            </a:lvl4pPr>
            <a:lvl5pPr marL="1260000" indent="-216000">
              <a:defRPr sz="18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8350" y="1557338"/>
            <a:ext cx="3960000" cy="4211637"/>
          </a:xfrm>
        </p:spPr>
        <p:txBody>
          <a:bodyPr vert="horz" lIns="0" tIns="45720" rIns="91440" bIns="45720" rtlCol="0">
            <a:normAutofit/>
          </a:bodyPr>
          <a:lstStyle>
            <a:lvl1pPr>
              <a:defRPr lang="de-DE" sz="1800" dirty="0" smtClean="0"/>
            </a:lvl1pPr>
            <a:lvl2pPr>
              <a:defRPr lang="de-DE" sz="1800" dirty="0" smtClean="0"/>
            </a:lvl2pPr>
            <a:lvl3pPr>
              <a:defRPr lang="de-DE" sz="1800" dirty="0" smtClean="0"/>
            </a:lvl3pPr>
            <a:lvl4pPr>
              <a:defRPr lang="de-DE" sz="1800" dirty="0" smtClean="0"/>
            </a:lvl4pPr>
            <a:lvl5pPr>
              <a:defRPr lang="en-US" sz="1800" dirty="0"/>
            </a:lvl5pPr>
          </a:lstStyle>
          <a:p>
            <a:pPr marL="288000" lvl="0" indent="-288000"/>
            <a:r>
              <a:rPr lang="de-DE" dirty="0" smtClean="0"/>
              <a:t>Textmasterformat bearbeiten</a:t>
            </a:r>
          </a:p>
          <a:p>
            <a:pPr marL="576000" lvl="1"/>
            <a:r>
              <a:rPr lang="de-DE" dirty="0" smtClean="0"/>
              <a:t>Zweite Ebene</a:t>
            </a:r>
          </a:p>
          <a:p>
            <a:pPr marL="828000" lvl="2" indent="-216000"/>
            <a:r>
              <a:rPr lang="de-DE" dirty="0" smtClean="0"/>
              <a:t>Dritte Ebene</a:t>
            </a:r>
          </a:p>
          <a:p>
            <a:pPr marL="1044000" lvl="3" indent="-216000"/>
            <a:r>
              <a:rPr lang="de-DE" dirty="0" smtClean="0"/>
              <a:t>Vierte Ebene</a:t>
            </a:r>
          </a:p>
          <a:p>
            <a:pPr marL="1260000" lvl="4" indent="-216000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A0529-3287-4F11-B5B8-1A0CB77D049F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32798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ieß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50D8-DC38-4572-B553-009D95E2DC07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358775" y="1557337"/>
            <a:ext cx="8029575" cy="42116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  <a:lvl2pPr marL="324000" indent="0">
              <a:buFontTx/>
              <a:buNone/>
              <a:defRPr sz="2000"/>
            </a:lvl2pPr>
            <a:lvl3pPr marL="612000" indent="0">
              <a:buFontTx/>
              <a:buNone/>
              <a:defRPr sz="2000"/>
            </a:lvl3pPr>
            <a:lvl4pPr marL="828000" indent="0">
              <a:buFontTx/>
              <a:buNone/>
              <a:defRPr sz="2000"/>
            </a:lvl4pPr>
            <a:lvl5pPr marL="1044000" indent="0">
              <a:buFontTx/>
              <a:buNone/>
              <a:defRPr sz="2000"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789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D0A8-C078-4EB9-821C-8D31E96C2576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/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0505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773A2-006A-4B32-A74D-4CB9470C03B2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358776" y="1557338"/>
            <a:ext cx="3960000" cy="4211637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8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428350" y="1557338"/>
            <a:ext cx="3960000" cy="4211636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1581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DD1A-425D-454E-BA5A-17BF18214FA3}" type="datetime1">
              <a:rPr lang="de-DE" smtClean="0"/>
              <a:t>05.10.2017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D3458-9019-4CDB-B81C-8FA0C27FC506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592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8776" y="365126"/>
            <a:ext cx="6956424" cy="927343"/>
          </a:xfrm>
          <a:prstGeom prst="rect">
            <a:avLst/>
          </a:prstGeom>
        </p:spPr>
        <p:txBody>
          <a:bodyPr vert="horz" lIns="0" tIns="111600" rIns="91440" bIns="45720" rtlCol="0" anchor="t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76" y="1557338"/>
            <a:ext cx="8029574" cy="42116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8776" y="6321183"/>
            <a:ext cx="84577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900">
                <a:solidFill>
                  <a:srgbClr val="000000"/>
                </a:solidFill>
              </a:defRPr>
            </a:lvl1pPr>
          </a:lstStyle>
          <a:p>
            <a:fld id="{A9FC70BE-7406-44E4-A2F9-87A50B64ED6A}" type="datetime1">
              <a:rPr lang="de-DE" smtClean="0"/>
              <a:t>05.10.2017</a:t>
            </a:fld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1507692" y="4961357"/>
            <a:ext cx="8388431" cy="1896643"/>
            <a:chOff x="1501630" y="4961357"/>
            <a:chExt cx="8388431" cy="1896643"/>
          </a:xfrm>
        </p:grpSpPr>
        <p:sp>
          <p:nvSpPr>
            <p:cNvPr id="11" name="Rechtwinkliges Dreieck 10"/>
            <p:cNvSpPr/>
            <p:nvPr/>
          </p:nvSpPr>
          <p:spPr>
            <a:xfrm flipH="1">
              <a:off x="1501630" y="5922000"/>
              <a:ext cx="7641430" cy="936000"/>
            </a:xfrm>
            <a:prstGeom prst="rtTriangle">
              <a:avLst/>
            </a:prstGeom>
            <a:solidFill>
              <a:srgbClr val="D2DEE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grpSp>
          <p:nvGrpSpPr>
            <p:cNvPr id="12" name="Gruppieren 11"/>
            <p:cNvGrpSpPr/>
            <p:nvPr/>
          </p:nvGrpSpPr>
          <p:grpSpPr>
            <a:xfrm>
              <a:off x="8396061" y="4961357"/>
              <a:ext cx="1494000" cy="1620000"/>
              <a:chOff x="6226681" y="4872479"/>
              <a:chExt cx="1494000" cy="1620000"/>
            </a:xfrm>
          </p:grpSpPr>
          <p:sp>
            <p:nvSpPr>
              <p:cNvPr id="13" name="Halbbogen 12"/>
              <p:cNvSpPr/>
              <p:nvPr/>
            </p:nvSpPr>
            <p:spPr>
              <a:xfrm rot="16200000">
                <a:off x="6163681" y="4935479"/>
                <a:ext cx="1620000" cy="1494000"/>
              </a:xfrm>
              <a:prstGeom prst="blockArc">
                <a:avLst>
                  <a:gd name="adj1" fmla="val 10800000"/>
                  <a:gd name="adj2" fmla="val 21599999"/>
                  <a:gd name="adj3" fmla="val 50000"/>
                </a:avLst>
              </a:prstGeom>
              <a:solidFill>
                <a:srgbClr val="FFFFFF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Halbbogen 13"/>
              <p:cNvSpPr/>
              <p:nvPr/>
            </p:nvSpPr>
            <p:spPr>
              <a:xfrm rot="16200000">
                <a:off x="6397680" y="5160199"/>
                <a:ext cx="1152000" cy="1044000"/>
              </a:xfrm>
              <a:prstGeom prst="blockArc">
                <a:avLst>
                  <a:gd name="adj1" fmla="val 10800000"/>
                  <a:gd name="adj2" fmla="val 21599999"/>
                  <a:gd name="adj3" fmla="val 50000"/>
                </a:avLst>
              </a:prstGeom>
              <a:solidFill>
                <a:srgbClr val="D70F14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94792" y="6321183"/>
            <a:ext cx="41675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 dirty="0" smtClean="0"/>
              <a:t>Eine Seilbahn für Wuppertal - Bewertung von Risiken und Wirtschaftlichkeit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21183"/>
            <a:ext cx="84455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rgbClr val="000000"/>
                </a:solidFill>
              </a:defRPr>
            </a:lvl1pPr>
          </a:lstStyle>
          <a:p>
            <a:fld id="{06DD3458-9019-4CDB-B81C-8FA0C27FC506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897" y="309600"/>
            <a:ext cx="1194816" cy="43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782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75" r:id="rId6"/>
    <p:sldLayoutId id="2147483676" r:id="rId7"/>
    <p:sldLayoutId id="2147483677" r:id="rId8"/>
    <p:sldLayoutId id="2147483666" r:id="rId9"/>
    <p:sldLayoutId id="2147483679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96000" indent="-39600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95000"/>
        <a:buFont typeface="Arial" panose="020B0604020202020204" pitchFamily="34" charset="0"/>
        <a:buChar char="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24000" algn="l" defTabSz="914400" rtl="0" eaLnBrk="1" latinLnBrk="0" hangingPunct="1">
        <a:lnSpc>
          <a:spcPct val="100000"/>
        </a:lnSpc>
        <a:spcBef>
          <a:spcPts val="350"/>
        </a:spcBef>
        <a:buClr>
          <a:schemeClr val="accent1"/>
        </a:buClr>
        <a:buSzPct val="105000"/>
        <a:buFont typeface="Arial" panose="020B0604020202020204" pitchFamily="34" charset="0"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2000" indent="-288000" algn="l" defTabSz="914400" rtl="0" eaLnBrk="1" latinLnBrk="0" hangingPunct="1">
        <a:lnSpc>
          <a:spcPct val="100000"/>
        </a:lnSpc>
        <a:spcBef>
          <a:spcPts val="3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288000" algn="l" defTabSz="914400" rtl="0" eaLnBrk="1" latinLnBrk="0" hangingPunct="1">
        <a:lnSpc>
          <a:spcPct val="100000"/>
        </a:lnSpc>
        <a:spcBef>
          <a:spcPts val="3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8000" indent="-288000" algn="l" defTabSz="914400" rtl="0" eaLnBrk="1" latinLnBrk="0" hangingPunct="1">
        <a:lnSpc>
          <a:spcPct val="100000"/>
        </a:lnSpc>
        <a:spcBef>
          <a:spcPts val="3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Eine Seilbahn für Wuppertal – Aktueller Stand</a:t>
            </a:r>
            <a:endParaRPr lang="de-D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07.10.2017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4" name="Grafik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06298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5229224" cy="927343"/>
          </a:xfrm>
        </p:spPr>
        <p:txBody>
          <a:bodyPr>
            <a:normAutofit/>
          </a:bodyPr>
          <a:lstStyle/>
          <a:p>
            <a:r>
              <a:rPr lang="de-DE" dirty="0" smtClean="0"/>
              <a:t>Abgestimmte Prämissen Investitionskosten (2)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509940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endParaRPr lang="de-DE" dirty="0" smtClean="0"/>
          </a:p>
          <a:p>
            <a:pPr marL="0" indent="0">
              <a:lnSpc>
                <a:spcPts val="2700"/>
              </a:lnSpc>
              <a:buNone/>
            </a:pPr>
            <a:endParaRPr lang="de-DE" dirty="0" smtClean="0"/>
          </a:p>
          <a:p>
            <a:pPr>
              <a:lnSpc>
                <a:spcPts val="2700"/>
              </a:lnSpc>
            </a:pPr>
            <a:r>
              <a:rPr lang="de-DE" dirty="0" smtClean="0"/>
              <a:t>Weiterentwicklung WSW-Variante + Städtebauliche Anforderungen der Stadt an die </a:t>
            </a:r>
            <a:r>
              <a:rPr lang="de-DE" dirty="0"/>
              <a:t>3 Stationen mit </a:t>
            </a:r>
            <a:r>
              <a:rPr lang="de-DE" b="1" dirty="0" smtClean="0"/>
              <a:t>30</a:t>
            </a:r>
            <a:r>
              <a:rPr lang="de-DE" b="1" dirty="0"/>
              <a:t>% Risikozuschlag </a:t>
            </a:r>
            <a:r>
              <a:rPr lang="de-DE" dirty="0" smtClean="0"/>
              <a:t>: 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Hochwertige Architektur (ca. 500 €/qm)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 smtClean="0"/>
              <a:t>	→ Hochwertige Pflasterung (ca. 180 €/qm)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</a:t>
            </a:r>
            <a:r>
              <a:rPr lang="de-DE" dirty="0"/>
              <a:t>P+R-Anlage Bergstation </a:t>
            </a:r>
            <a:r>
              <a:rPr lang="de-DE" dirty="0" smtClean="0"/>
              <a:t>(ca. 12.500 €/Stellplatz)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/>
              <a:t>	→ Architektonisch hochwertige Stützen (</a:t>
            </a:r>
            <a:r>
              <a:rPr lang="de-DE" dirty="0" smtClean="0"/>
              <a:t>ca. 500 €</a:t>
            </a:r>
            <a:r>
              <a:rPr lang="de-DE" dirty="0"/>
              <a:t>/qm Stützenaußenfläche</a:t>
            </a:r>
            <a:r>
              <a:rPr lang="de-DE" dirty="0" smtClean="0"/>
              <a:t>)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/>
              <a:t>	→ </a:t>
            </a:r>
            <a:r>
              <a:rPr lang="de-DE" dirty="0" smtClean="0"/>
              <a:t>30 % Risikozuschlag</a:t>
            </a:r>
          </a:p>
          <a:p>
            <a:pPr marL="355600" indent="-355600">
              <a:lnSpc>
                <a:spcPts val="16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20 % Planungskosten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10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44811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5909944" cy="927343"/>
          </a:xfrm>
        </p:spPr>
        <p:txBody>
          <a:bodyPr>
            <a:normAutofit/>
          </a:bodyPr>
          <a:lstStyle/>
          <a:p>
            <a:r>
              <a:rPr lang="de-DE" dirty="0" smtClean="0"/>
              <a:t>Investitionskosten Vorstudie zur technischen Machbarkeit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1296652"/>
            <a:ext cx="8376150" cy="4211637"/>
          </a:xfrm>
        </p:spPr>
        <p:txBody>
          <a:bodyPr>
            <a:noAutofit/>
          </a:bodyPr>
          <a:lstStyle/>
          <a:p>
            <a:pPr marL="0" lvl="0" indent="0" algn="just">
              <a:lnSpc>
                <a:spcPts val="2600"/>
              </a:lnSpc>
              <a:buClr>
                <a:srgbClr val="5B9BD5"/>
              </a:buClr>
              <a:buNone/>
            </a:pPr>
            <a:r>
              <a:rPr lang="de-DE" dirty="0" smtClean="0">
                <a:solidFill>
                  <a:prstClr val="black"/>
                </a:solidFill>
              </a:rPr>
              <a:t>Die folgenden Kosten stellen die Ergebnisse der Vorstudie des Ing.-Büros Schweiger dar: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Stationen (mechanische Ausstattung)</a:t>
            </a:r>
            <a:r>
              <a:rPr lang="de-DE" dirty="0">
                <a:solidFill>
                  <a:prstClr val="black"/>
                </a:solidFill>
              </a:rPr>
              <a:t>	</a:t>
            </a:r>
            <a:r>
              <a:rPr lang="de-DE" dirty="0" smtClean="0">
                <a:solidFill>
                  <a:prstClr val="black"/>
                </a:solidFill>
              </a:rPr>
              <a:t>14,3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Strecke (Stützen, Seile)	10,4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Fahrbetriebsmittel (Kabinen)	  9,4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Elektrotechnische Ausstattung	  2,0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Garagierung der Kabinen	  1,0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Transport und Montage	  5,0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Fundamente (Stationen und Stützen)	  4,0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Seilbahnstationen	  6,1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/>
              <a:t>Gesamtkosten Variante Machbarkeitsstudie	52,2 Mio.€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4072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</a:t>
            </a:r>
            <a:r>
              <a:rPr lang="de-DE" dirty="0" smtClean="0"/>
              <a:t>Stand						11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30717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7185024" cy="927343"/>
          </a:xfrm>
        </p:spPr>
        <p:txBody>
          <a:bodyPr>
            <a:normAutofit/>
          </a:bodyPr>
          <a:lstStyle/>
          <a:p>
            <a:r>
              <a:rPr lang="de-DE" dirty="0" smtClean="0"/>
              <a:t>Vorzugsvariante WSW-Weiterentwicklung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392903"/>
            <a:ext cx="8389937" cy="4211637"/>
          </a:xfrm>
        </p:spPr>
        <p:txBody>
          <a:bodyPr>
            <a:noAutofit/>
          </a:bodyPr>
          <a:lstStyle/>
          <a:p>
            <a:pPr marL="0" indent="0" algn="just">
              <a:lnSpc>
                <a:spcPts val="2600"/>
              </a:lnSpc>
              <a:buNone/>
            </a:pPr>
            <a:r>
              <a:rPr lang="de-DE" dirty="0" smtClean="0"/>
              <a:t>Auf Basis der Vorstudie hat WSW mobil die Planungen weiter konkretisiert. Eingeflossen sind Erkenntnisse aus der vertieften Planung, Hinweise aus der Bürgerbeteiligung sowie Abstimmungen mit den beauftragten Ingenieurbüros: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Gesamtkosten Vorstudie zur technischen Machbarkeit	52,2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zzgl. 10% Risikozuschlag (5,2 Mio.€)	-&gt; </a:t>
            </a:r>
            <a:r>
              <a:rPr lang="de-DE" b="1" dirty="0" smtClean="0">
                <a:solidFill>
                  <a:prstClr val="black"/>
                </a:solidFill>
              </a:rPr>
              <a:t>57,4 </a:t>
            </a:r>
            <a:r>
              <a:rPr lang="de-DE" b="1" dirty="0">
                <a:solidFill>
                  <a:prstClr val="black"/>
                </a:solidFill>
              </a:rPr>
              <a:t>Mio.</a:t>
            </a:r>
            <a:r>
              <a:rPr lang="de-DE" b="1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Weiterentwicklung der Machbarkeitsstudie	5,2 Mio.€</a:t>
            </a:r>
          </a:p>
          <a:p>
            <a:pPr marL="263525" lvl="0" indent="0">
              <a:lnSpc>
                <a:spcPts val="1600"/>
              </a:lnSpc>
              <a:spcBef>
                <a:spcPts val="0"/>
              </a:spcBef>
              <a:buClr>
                <a:srgbClr val="5B9BD5"/>
              </a:buClr>
              <a:buNone/>
              <a:tabLst>
                <a:tab pos="8250238" algn="r"/>
              </a:tabLst>
            </a:pPr>
            <a:r>
              <a:rPr lang="de-DE" sz="1300" dirty="0" smtClean="0">
                <a:solidFill>
                  <a:prstClr val="black"/>
                </a:solidFill>
              </a:rPr>
              <a:t>(Einrichtung/Ausstattung Stationen, bauzeitliche Infrastruktur, Grundstücke/Dienstbarkeiten)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zzgl. 50% Risikozuschlag (2,6 Mio.€)	-&gt;   </a:t>
            </a:r>
            <a:r>
              <a:rPr lang="de-DE" b="1" dirty="0" smtClean="0">
                <a:solidFill>
                  <a:prstClr val="black"/>
                </a:solidFill>
              </a:rPr>
              <a:t>7,8 </a:t>
            </a:r>
            <a:r>
              <a:rPr lang="de-DE" b="1" dirty="0">
                <a:solidFill>
                  <a:prstClr val="black"/>
                </a:solidFill>
              </a:rPr>
              <a:t>Mio.</a:t>
            </a:r>
            <a:r>
              <a:rPr lang="de-DE" b="1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Abnahme </a:t>
            </a:r>
            <a:r>
              <a:rPr lang="de-DE" dirty="0">
                <a:solidFill>
                  <a:prstClr val="black"/>
                </a:solidFill>
              </a:rPr>
              <a:t>der </a:t>
            </a:r>
            <a:r>
              <a:rPr lang="de-DE" dirty="0" smtClean="0">
                <a:solidFill>
                  <a:prstClr val="black"/>
                </a:solidFill>
              </a:rPr>
              <a:t>Anlage	-&gt;   </a:t>
            </a:r>
            <a:r>
              <a:rPr lang="de-DE" b="1" dirty="0" smtClean="0">
                <a:solidFill>
                  <a:prstClr val="black"/>
                </a:solidFill>
              </a:rPr>
              <a:t>0,2 </a:t>
            </a:r>
            <a:r>
              <a:rPr lang="de-DE" b="1" dirty="0">
                <a:solidFill>
                  <a:prstClr val="black"/>
                </a:solidFill>
              </a:rPr>
              <a:t>Mio.</a:t>
            </a:r>
            <a:r>
              <a:rPr lang="de-DE" b="1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>
                <a:solidFill>
                  <a:prstClr val="black"/>
                </a:solidFill>
              </a:rPr>
              <a:t>Zwischensumme Baukosten	65,4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Planungskosten (20%)</a:t>
            </a:r>
            <a:r>
              <a:rPr lang="de-DE" dirty="0">
                <a:solidFill>
                  <a:prstClr val="black"/>
                </a:solidFill>
              </a:rPr>
              <a:t>	  </a:t>
            </a:r>
            <a:r>
              <a:rPr lang="de-DE" dirty="0" smtClean="0">
                <a:solidFill>
                  <a:prstClr val="black"/>
                </a:solidFill>
              </a:rPr>
              <a:t>13,1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/>
              <a:t>Gesamtkosten </a:t>
            </a:r>
            <a:r>
              <a:rPr lang="de-DE" b="1" dirty="0"/>
              <a:t>Variante </a:t>
            </a:r>
            <a:r>
              <a:rPr lang="de-DE" b="1" dirty="0" smtClean="0"/>
              <a:t>WSW-Weiterentwicklung	78,5 </a:t>
            </a:r>
            <a:r>
              <a:rPr lang="de-DE" b="1" dirty="0"/>
              <a:t>Mio.€</a:t>
            </a:r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7976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</a:t>
            </a:r>
            <a:r>
              <a:rPr lang="de-DE" dirty="0" smtClean="0"/>
              <a:t>Stand						12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79229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7185024" cy="927343"/>
          </a:xfrm>
        </p:spPr>
        <p:txBody>
          <a:bodyPr>
            <a:normAutofit/>
          </a:bodyPr>
          <a:lstStyle/>
          <a:p>
            <a:r>
              <a:rPr lang="de-DE" dirty="0" smtClean="0"/>
              <a:t>Investitionskosten Variante WSW- Weiterentwicklung + städtische Anforderungen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392903"/>
            <a:ext cx="8389937" cy="4211637"/>
          </a:xfrm>
        </p:spPr>
        <p:txBody>
          <a:bodyPr>
            <a:noAutofit/>
          </a:bodyPr>
          <a:lstStyle/>
          <a:p>
            <a:pPr marL="0" indent="0" algn="just">
              <a:lnSpc>
                <a:spcPts val="2600"/>
              </a:lnSpc>
              <a:buNone/>
            </a:pPr>
            <a:r>
              <a:rPr lang="de-DE" dirty="0" smtClean="0"/>
              <a:t>Die Variante WSW mobil-Weiterentwicklung ist um drei städtische Anforderungen erweitert worden: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>
                <a:solidFill>
                  <a:prstClr val="black"/>
                </a:solidFill>
              </a:rPr>
              <a:t>Gesamtkosten Variante WSW-Weiterentwicklung	78,5 </a:t>
            </a:r>
            <a:r>
              <a:rPr lang="de-DE" b="1" dirty="0">
                <a:solidFill>
                  <a:prstClr val="black"/>
                </a:solidFill>
              </a:rPr>
              <a:t>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Hochwertige Architektur der Talstation *	1,2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Hochwertige Pflasterung Talstation *</a:t>
            </a:r>
            <a:r>
              <a:rPr lang="de-DE" dirty="0">
                <a:solidFill>
                  <a:prstClr val="black"/>
                </a:solidFill>
              </a:rPr>
              <a:t>	  </a:t>
            </a:r>
            <a:r>
              <a:rPr lang="de-DE" dirty="0" smtClean="0">
                <a:solidFill>
                  <a:prstClr val="black"/>
                </a:solidFill>
              </a:rPr>
              <a:t>0,5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Parkpalette für ca. 130 Pkw an der Bergstation*	2,5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>
                <a:solidFill>
                  <a:prstClr val="black"/>
                </a:solidFill>
              </a:rPr>
              <a:t>Summe städtische Anforderungen	4,2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/>
              <a:t>Gesamtkosten </a:t>
            </a:r>
            <a:r>
              <a:rPr lang="de-DE" b="1" dirty="0"/>
              <a:t>Variante </a:t>
            </a:r>
            <a:r>
              <a:rPr lang="de-DE" b="1" dirty="0" smtClean="0"/>
              <a:t>WSW-Weiterentwicklung + städtische Anforderungen	82,7 </a:t>
            </a:r>
            <a:r>
              <a:rPr lang="de-DE" b="1" dirty="0"/>
              <a:t>Mio.</a:t>
            </a:r>
            <a:r>
              <a:rPr lang="de-DE" b="1" dirty="0" smtClean="0"/>
              <a:t>€</a:t>
            </a:r>
          </a:p>
          <a:p>
            <a:pPr marL="0" indent="0">
              <a:buNone/>
            </a:pPr>
            <a:endParaRPr lang="de-DE" sz="10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de-DE" sz="1600" dirty="0" smtClean="0">
                <a:solidFill>
                  <a:prstClr val="black"/>
                </a:solidFill>
              </a:rPr>
              <a:t>     * inkl</a:t>
            </a:r>
            <a:r>
              <a:rPr lang="de-DE" sz="1600" dirty="0">
                <a:solidFill>
                  <a:prstClr val="black"/>
                </a:solidFill>
              </a:rPr>
              <a:t>. 30% </a:t>
            </a:r>
            <a:r>
              <a:rPr lang="de-DE" sz="1600" dirty="0" smtClean="0">
                <a:solidFill>
                  <a:prstClr val="black"/>
                </a:solidFill>
              </a:rPr>
              <a:t>Risikozuschlag </a:t>
            </a:r>
            <a:r>
              <a:rPr lang="de-DE" sz="1600" dirty="0">
                <a:solidFill>
                  <a:prstClr val="black"/>
                </a:solidFill>
              </a:rPr>
              <a:t>und 20% </a:t>
            </a:r>
            <a:r>
              <a:rPr lang="de-DE" sz="1600" dirty="0" smtClean="0">
                <a:solidFill>
                  <a:prstClr val="black"/>
                </a:solidFill>
              </a:rPr>
              <a:t>Planungskosten</a:t>
            </a:r>
            <a:endParaRPr lang="de-DE" sz="1600" dirty="0" smtClean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4016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13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0077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6102984" cy="927343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Investitionskosten Variante WSW- Weiterentwicklung + städtische Anforderungen + weitere Handlungsoptionen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392903"/>
            <a:ext cx="8389937" cy="4211637"/>
          </a:xfrm>
        </p:spPr>
        <p:txBody>
          <a:bodyPr>
            <a:noAutofit/>
          </a:bodyPr>
          <a:lstStyle/>
          <a:p>
            <a:pPr marL="0" indent="0" algn="just">
              <a:lnSpc>
                <a:spcPts val="2600"/>
              </a:lnSpc>
              <a:buNone/>
            </a:pPr>
            <a:r>
              <a:rPr lang="de-DE" dirty="0" smtClean="0"/>
              <a:t>Darüber hinaus sind weitere Handlungsoptionen möglich: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>
                <a:solidFill>
                  <a:prstClr val="black"/>
                </a:solidFill>
              </a:rPr>
              <a:t>Gesamtkosten Variante WSW-Weiterentwicklung + städtische Anforderungen	82,7 </a:t>
            </a:r>
            <a:r>
              <a:rPr lang="de-DE" b="1" dirty="0">
                <a:solidFill>
                  <a:prstClr val="black"/>
                </a:solidFill>
              </a:rPr>
              <a:t>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Hochwertige Architektur der Stützen *</a:t>
            </a:r>
            <a:r>
              <a:rPr lang="de-DE" dirty="0">
                <a:solidFill>
                  <a:prstClr val="black"/>
                </a:solidFill>
              </a:rPr>
              <a:t>	</a:t>
            </a:r>
            <a:r>
              <a:rPr lang="de-DE" dirty="0" smtClean="0">
                <a:solidFill>
                  <a:prstClr val="black"/>
                </a:solidFill>
              </a:rPr>
              <a:t>3,0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Hochwertige Pflasterung Mittel- und Bergstation *</a:t>
            </a:r>
            <a:r>
              <a:rPr lang="de-DE" dirty="0">
                <a:solidFill>
                  <a:prstClr val="black"/>
                </a:solidFill>
              </a:rPr>
              <a:t>	  </a:t>
            </a:r>
            <a:r>
              <a:rPr lang="de-DE" dirty="0" smtClean="0">
                <a:solidFill>
                  <a:prstClr val="black"/>
                </a:solidFill>
              </a:rPr>
              <a:t>1,4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Hochwertige Architektur der </a:t>
            </a:r>
            <a:r>
              <a:rPr lang="de-DE" dirty="0">
                <a:solidFill>
                  <a:prstClr val="black"/>
                </a:solidFill>
              </a:rPr>
              <a:t>Mittel- und Bergstation </a:t>
            </a:r>
            <a:r>
              <a:rPr lang="de-DE" dirty="0" smtClean="0">
                <a:solidFill>
                  <a:prstClr val="black"/>
                </a:solidFill>
              </a:rPr>
              <a:t>*</a:t>
            </a:r>
            <a:r>
              <a:rPr lang="de-DE" dirty="0">
                <a:solidFill>
                  <a:prstClr val="black"/>
                </a:solidFill>
              </a:rPr>
              <a:t>	</a:t>
            </a:r>
            <a:r>
              <a:rPr lang="de-DE" dirty="0" smtClean="0">
                <a:solidFill>
                  <a:prstClr val="black"/>
                </a:solidFill>
              </a:rPr>
              <a:t>2,4 </a:t>
            </a:r>
            <a:r>
              <a:rPr lang="de-DE" dirty="0">
                <a:solidFill>
                  <a:prstClr val="black"/>
                </a:solidFill>
              </a:rPr>
              <a:t>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>
                <a:solidFill>
                  <a:prstClr val="black"/>
                </a:solidFill>
              </a:rPr>
              <a:t>Summe weitere Handlungsoptionen	6,8 Mio.€</a:t>
            </a:r>
          </a:p>
          <a:p>
            <a:pPr lvl="0">
              <a:lnSpc>
                <a:spcPts val="2600"/>
              </a:lnSpc>
              <a:buClr>
                <a:srgbClr val="5B9BD5"/>
              </a:buClr>
              <a:tabLst>
                <a:tab pos="8250238" algn="r"/>
              </a:tabLst>
            </a:pPr>
            <a:r>
              <a:rPr lang="de-DE" b="1" dirty="0" smtClean="0"/>
              <a:t>Gesamtkosten </a:t>
            </a:r>
            <a:r>
              <a:rPr lang="de-DE" b="1" dirty="0"/>
              <a:t>Variante </a:t>
            </a:r>
            <a:r>
              <a:rPr lang="de-DE" b="1" dirty="0" smtClean="0"/>
              <a:t>WSW-Weiterentwicklung + städtische Anforderungen + weitere Handlungsoptionen	89,5 </a:t>
            </a:r>
            <a:r>
              <a:rPr lang="de-DE" b="1" dirty="0"/>
              <a:t>Mio.</a:t>
            </a:r>
            <a:r>
              <a:rPr lang="de-DE" b="1" dirty="0" smtClean="0"/>
              <a:t>€</a:t>
            </a:r>
          </a:p>
          <a:p>
            <a:pPr marL="0" lvl="0" indent="0">
              <a:buClr>
                <a:srgbClr val="5B9BD5"/>
              </a:buClr>
              <a:buNone/>
            </a:pPr>
            <a:endParaRPr lang="de-DE" sz="1000" dirty="0">
              <a:solidFill>
                <a:prstClr val="black"/>
              </a:solidFill>
            </a:endParaRPr>
          </a:p>
          <a:p>
            <a:pPr marL="0" lvl="0" indent="0">
              <a:buClr>
                <a:srgbClr val="5B9BD5"/>
              </a:buClr>
              <a:buNone/>
            </a:pPr>
            <a:r>
              <a:rPr lang="de-DE" sz="1600" dirty="0" smtClean="0">
                <a:solidFill>
                  <a:prstClr val="black"/>
                </a:solidFill>
              </a:rPr>
              <a:t>     * </a:t>
            </a:r>
            <a:r>
              <a:rPr lang="de-DE" sz="1600" dirty="0">
                <a:solidFill>
                  <a:prstClr val="black"/>
                </a:solidFill>
              </a:rPr>
              <a:t>inkl. 30% Risiken und 20% </a:t>
            </a:r>
            <a:r>
              <a:rPr lang="de-DE" sz="1600" dirty="0" smtClean="0">
                <a:solidFill>
                  <a:prstClr val="black"/>
                </a:solidFill>
              </a:rPr>
              <a:t>Planungskosten</a:t>
            </a:r>
            <a:endParaRPr lang="de-DE" sz="1600" b="1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7120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14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10626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Darstellung der Risiken (1)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992918"/>
            <a:ext cx="8221020" cy="5409545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buClr>
                <a:srgbClr val="5B9BD5"/>
              </a:buClr>
              <a:buNone/>
              <a:tabLst>
                <a:tab pos="7356475" algn="r"/>
              </a:tabLst>
            </a:pPr>
            <a:r>
              <a:rPr lang="de-DE" b="1" dirty="0" smtClean="0"/>
              <a:t>Noch </a:t>
            </a:r>
            <a:r>
              <a:rPr lang="de-DE" b="1" dirty="0"/>
              <a:t>nicht bzw. zum Teil enthaltene </a:t>
            </a:r>
            <a:r>
              <a:rPr lang="de-DE" b="1" dirty="0" smtClean="0"/>
              <a:t>Risiken</a:t>
            </a:r>
          </a:p>
          <a:p>
            <a:pPr marL="0" indent="0">
              <a:lnSpc>
                <a:spcPts val="2600"/>
              </a:lnSpc>
              <a:buClr>
                <a:srgbClr val="5B9BD5"/>
              </a:buClr>
              <a:buNone/>
              <a:tabLst>
                <a:tab pos="7356475" algn="r"/>
              </a:tabLst>
            </a:pPr>
            <a:endParaRPr lang="de-DE" b="1" dirty="0" smtClean="0"/>
          </a:p>
          <a:p>
            <a:pPr>
              <a:lnSpc>
                <a:spcPts val="14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Talstation im Bereich DB-Anlagen	hohes Risiko</a:t>
            </a:r>
          </a:p>
          <a:p>
            <a:pPr marL="273050" indent="-273050">
              <a:lnSpc>
                <a:spcPts val="1400"/>
              </a:lnSpc>
              <a:buClr>
                <a:srgbClr val="5B9BD5"/>
              </a:buClr>
              <a:buFont typeface="Arial" panose="020B0604020202020204" pitchFamily="34" charset="0"/>
              <a:buNone/>
              <a:tabLst>
                <a:tab pos="78946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	(Brandschutz, Sicherung Oberleitung, Zuständigkeit EBA)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Ausgleichsleistungen aus Planfeststellungsverfahren	mittleres Risiko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Grundstücke / Abriss	mittleres Risiko</a:t>
            </a:r>
          </a:p>
          <a:p>
            <a:pPr>
              <a:lnSpc>
                <a:spcPts val="20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>
                <a:solidFill>
                  <a:prstClr val="black"/>
                </a:solidFill>
              </a:rPr>
              <a:t>Baukostenindex mit einer Preissteigerung von ca. 2</a:t>
            </a:r>
            <a:r>
              <a:rPr lang="de-DE" dirty="0" smtClean="0">
                <a:solidFill>
                  <a:prstClr val="black"/>
                </a:solidFill>
              </a:rPr>
              <a:t>%/Jahr   </a:t>
            </a:r>
            <a:r>
              <a:rPr lang="de-DE" dirty="0">
                <a:solidFill>
                  <a:prstClr val="black"/>
                </a:solidFill>
              </a:rPr>
              <a:t>mittleres Risiko</a:t>
            </a:r>
          </a:p>
          <a:p>
            <a:pPr marL="273050" indent="-273050">
              <a:lnSpc>
                <a:spcPts val="1400"/>
              </a:lnSpc>
              <a:buClr>
                <a:srgbClr val="5B9BD5"/>
              </a:buClr>
              <a:buNone/>
              <a:tabLst>
                <a:tab pos="7894638" algn="r"/>
              </a:tabLst>
            </a:pPr>
            <a:r>
              <a:rPr lang="de-DE" dirty="0">
                <a:solidFill>
                  <a:prstClr val="black"/>
                </a:solidFill>
              </a:rPr>
              <a:t>	(Preisstand derzeit 2016)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Abstimmung mit den Fördergeber	mittleres bis geringes Risiko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Baugrundrisiken</a:t>
            </a:r>
            <a:r>
              <a:rPr lang="de-DE" dirty="0">
                <a:solidFill>
                  <a:prstClr val="black"/>
                </a:solidFill>
              </a:rPr>
              <a:t>	geringes </a:t>
            </a:r>
            <a:r>
              <a:rPr lang="de-DE" dirty="0" smtClean="0">
                <a:solidFill>
                  <a:prstClr val="black"/>
                </a:solidFill>
              </a:rPr>
              <a:t>Risiko</a:t>
            </a:r>
          </a:p>
          <a:p>
            <a:pPr marL="0" indent="0">
              <a:lnSpc>
                <a:spcPts val="2600"/>
              </a:lnSpc>
              <a:buNone/>
              <a:tabLst>
                <a:tab pos="7356475" algn="r"/>
              </a:tabLst>
            </a:pPr>
            <a:endParaRPr lang="de-DE" dirty="0" smtClean="0"/>
          </a:p>
          <a:p>
            <a:pPr marL="0" indent="0">
              <a:lnSpc>
                <a:spcPts val="2600"/>
              </a:lnSpc>
              <a:buNone/>
              <a:tabLst>
                <a:tab pos="7356475" algn="r"/>
              </a:tabLst>
            </a:pPr>
            <a:r>
              <a:rPr lang="de-DE" dirty="0" smtClean="0"/>
              <a:t>Diese Risiken sind nicht seriös quantifizierbar, hierzu sind die weiteren Planungsphasen abzuwarten.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4" y="6321183"/>
            <a:ext cx="8155305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15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6183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Darstellung der Risiken (2)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992918"/>
            <a:ext cx="8029574" cy="5409545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buClr>
                <a:srgbClr val="5B9BD5"/>
              </a:buClr>
              <a:buNone/>
              <a:tabLst>
                <a:tab pos="7356475" algn="r"/>
              </a:tabLst>
            </a:pPr>
            <a:r>
              <a:rPr lang="de-DE" b="1" dirty="0" smtClean="0"/>
              <a:t>Bereits enthaltene Risiken</a:t>
            </a:r>
          </a:p>
          <a:p>
            <a:pPr marL="0" indent="0">
              <a:lnSpc>
                <a:spcPts val="2600"/>
              </a:lnSpc>
              <a:buClr>
                <a:srgbClr val="5B9BD5"/>
              </a:buClr>
              <a:buNone/>
              <a:tabLst>
                <a:tab pos="7894638" algn="r"/>
              </a:tabLst>
            </a:pPr>
            <a:endParaRPr lang="de-DE" dirty="0" smtClean="0"/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Vorzugsvariante </a:t>
            </a:r>
            <a:r>
              <a:rPr lang="de-DE" dirty="0"/>
              <a:t>WSW-Weiterentwicklung * </a:t>
            </a:r>
            <a:r>
              <a:rPr lang="de-DE" dirty="0" smtClean="0"/>
              <a:t>	12,4 Mio.€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+ städtische Anforderungen zusätzlich *	1,0 </a:t>
            </a:r>
            <a:r>
              <a:rPr lang="de-DE" dirty="0"/>
              <a:t>Mio.€</a:t>
            </a:r>
            <a:endParaRPr lang="de-DE" dirty="0" smtClean="0"/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894638" algn="r"/>
              </a:tabLst>
            </a:pPr>
            <a:r>
              <a:rPr lang="de-DE" dirty="0" smtClean="0"/>
              <a:t>+ weitere Handlungsoptionen zusätzlich * </a:t>
            </a:r>
            <a:r>
              <a:rPr lang="de-DE" dirty="0"/>
              <a:t>	</a:t>
            </a:r>
            <a:r>
              <a:rPr lang="de-DE" dirty="0" smtClean="0"/>
              <a:t>1,7 </a:t>
            </a:r>
            <a:r>
              <a:rPr lang="de-DE" dirty="0"/>
              <a:t>Mio.</a:t>
            </a:r>
            <a:r>
              <a:rPr lang="de-DE" dirty="0" smtClean="0"/>
              <a:t>€</a:t>
            </a:r>
          </a:p>
          <a:p>
            <a:pPr marL="0" indent="0">
              <a:lnSpc>
                <a:spcPts val="2600"/>
              </a:lnSpc>
              <a:buClr>
                <a:srgbClr val="5B9BD5"/>
              </a:buClr>
              <a:buNone/>
              <a:tabLst>
                <a:tab pos="7894638" algn="r"/>
              </a:tabLst>
            </a:pPr>
            <a:r>
              <a:rPr lang="de-DE" sz="1600" dirty="0" smtClean="0">
                <a:solidFill>
                  <a:prstClr val="black"/>
                </a:solidFill>
              </a:rPr>
              <a:t>     </a:t>
            </a:r>
            <a:r>
              <a:rPr lang="de-DE" sz="1600" dirty="0">
                <a:solidFill>
                  <a:prstClr val="black"/>
                </a:solidFill>
              </a:rPr>
              <a:t>* Risikozuschlag Baukosten + </a:t>
            </a:r>
            <a:r>
              <a:rPr lang="de-DE" sz="1600" dirty="0" smtClean="0">
                <a:solidFill>
                  <a:prstClr val="black"/>
                </a:solidFill>
              </a:rPr>
              <a:t>Risikozuschlag Planungskosten </a:t>
            </a:r>
            <a:r>
              <a:rPr lang="de-DE" sz="1600" dirty="0">
                <a:solidFill>
                  <a:prstClr val="black"/>
                </a:solidFill>
              </a:rPr>
              <a:t>(20% statt 13</a:t>
            </a:r>
            <a:r>
              <a:rPr lang="de-DE" sz="1600" dirty="0" smtClean="0">
                <a:solidFill>
                  <a:prstClr val="black"/>
                </a:solidFill>
              </a:rPr>
              <a:t>%)</a:t>
            </a:r>
            <a:endParaRPr lang="de-DE" sz="1600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4" y="6321183"/>
            <a:ext cx="8155305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16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5129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Abgestimmte Prämissen Förderquoten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Ferner sind die realistischen Förderquoten und weitere Einnahmen abgestimmt worden: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Variante WSW-Weiterentwicklung -&gt; Vorsichtiger Ansatz: 85% der Baukosten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Planungskosten -&gt; 4% </a:t>
            </a:r>
            <a:r>
              <a:rPr lang="de-DE" dirty="0"/>
              <a:t>der </a:t>
            </a:r>
            <a:r>
              <a:rPr lang="de-DE" dirty="0" smtClean="0"/>
              <a:t>Baukosten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Hochwertige Architektur, hochwertiges Umfeld sowie P+R-Anlage -&gt; 60% der Baukosten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Weitere Einnahmen aus Betrieb P+R-Anlage (rd. 115 T€/anno) und Vermarktung der Flächen Talstation (rd. 120 T€/anno) -&gt; Konservativer Ansatz: je 100 T€/anno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1024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17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06588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6326504" cy="927343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Förderrahmen </a:t>
            </a:r>
            <a:r>
              <a:rPr lang="de-DE" dirty="0"/>
              <a:t>Variante </a:t>
            </a:r>
            <a:r>
              <a:rPr lang="de-DE" dirty="0" smtClean="0"/>
              <a:t>WSW-</a:t>
            </a:r>
            <a:br>
              <a:rPr lang="de-DE" dirty="0" smtClean="0"/>
            </a:br>
            <a:r>
              <a:rPr lang="de-DE" dirty="0" smtClean="0"/>
              <a:t>Weiterentwicklung </a:t>
            </a:r>
            <a:r>
              <a:rPr lang="de-DE" dirty="0"/>
              <a:t>+ städtische Anforderungen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1410018"/>
            <a:ext cx="8389938" cy="4211637"/>
          </a:xfrm>
        </p:spPr>
        <p:txBody>
          <a:bodyPr>
            <a:noAutofit/>
          </a:bodyPr>
          <a:lstStyle/>
          <a:p>
            <a:pPr marL="0" indent="0" algn="just">
              <a:lnSpc>
                <a:spcPts val="2600"/>
              </a:lnSpc>
              <a:buNone/>
            </a:pPr>
            <a:r>
              <a:rPr lang="de-DE" dirty="0" smtClean="0"/>
              <a:t>Derzeit werden ÖPNV-Maßnahmen mit bis zu 90% - bezogen auf die sogenannten zuwendungsfähigen Baukosten - gefördert. Auf die einzelnen Kostenblöcke bezogen ist konservativ mit folgenden Förderungen zu rechnen: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5922963" algn="r"/>
                <a:tab pos="6726238" algn="r"/>
                <a:tab pos="8077200" algn="r"/>
              </a:tabLst>
            </a:pPr>
            <a:r>
              <a:rPr lang="de-DE" dirty="0">
                <a:solidFill>
                  <a:prstClr val="black"/>
                </a:solidFill>
              </a:rPr>
              <a:t>Baukosten	85% von </a:t>
            </a:r>
            <a:r>
              <a:rPr lang="de-DE" dirty="0" smtClean="0">
                <a:solidFill>
                  <a:prstClr val="black"/>
                </a:solidFill>
              </a:rPr>
              <a:t>68,9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	=</a:t>
            </a:r>
            <a:r>
              <a:rPr lang="de-DE" dirty="0">
                <a:solidFill>
                  <a:prstClr val="black"/>
                </a:solidFill>
              </a:rPr>
              <a:t>	</a:t>
            </a:r>
            <a:r>
              <a:rPr lang="de-DE" dirty="0" smtClean="0">
                <a:solidFill>
                  <a:prstClr val="black"/>
                </a:solidFill>
              </a:rPr>
              <a:t>58,6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5922963" algn="r"/>
                <a:tab pos="6726238" algn="r"/>
                <a:tab pos="8077200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Planungskosten (13,8 Mio.€)</a:t>
            </a:r>
            <a:r>
              <a:rPr lang="de-DE" dirty="0">
                <a:solidFill>
                  <a:prstClr val="black"/>
                </a:solidFill>
              </a:rPr>
              <a:t>	</a:t>
            </a:r>
            <a:r>
              <a:rPr lang="de-DE" dirty="0" smtClean="0">
                <a:solidFill>
                  <a:prstClr val="black"/>
                </a:solidFill>
              </a:rPr>
              <a:t>4% </a:t>
            </a:r>
            <a:r>
              <a:rPr lang="de-DE" dirty="0">
                <a:solidFill>
                  <a:prstClr val="black"/>
                </a:solidFill>
              </a:rPr>
              <a:t>von </a:t>
            </a:r>
            <a:r>
              <a:rPr lang="de-DE" dirty="0" smtClean="0">
                <a:solidFill>
                  <a:prstClr val="black"/>
                </a:solidFill>
              </a:rPr>
              <a:t>68,9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	=	2,8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5922963" algn="r"/>
                <a:tab pos="6726238" algn="r"/>
                <a:tab pos="8077200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In Summe	74% von 82,7 Mio.€	=	61,4 Mio.€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5922963" algn="r"/>
                <a:tab pos="6726238" algn="r"/>
                <a:tab pos="8077200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Verbleibender Eigenanteil	26% von 82,7 Mio.€	=	21,3 Mio.€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2040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18 von 22</a:t>
            </a:r>
            <a:endParaRPr lang="de-DE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39978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Abgestimmte Betriebskosten pro Jahr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911638"/>
            <a:ext cx="8029574" cy="5409545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buNone/>
            </a:pPr>
            <a:r>
              <a:rPr lang="de-DE" b="1" dirty="0" smtClean="0"/>
              <a:t>Mehraufwand</a:t>
            </a:r>
          </a:p>
          <a:p>
            <a:pPr>
              <a:lnSpc>
                <a:spcPts val="2600"/>
              </a:lnSpc>
            </a:pPr>
            <a:r>
              <a:rPr lang="de-DE" dirty="0" smtClean="0"/>
              <a:t>Personalkosten Seilbahnbetrieb (17,8 FTE)		0,8 Mio.€</a:t>
            </a:r>
          </a:p>
          <a:p>
            <a:pPr>
              <a:lnSpc>
                <a:spcPts val="2600"/>
              </a:lnSpc>
            </a:pPr>
            <a:r>
              <a:rPr lang="de-DE" dirty="0" smtClean="0"/>
              <a:t>Stromkosten						0,4 Mio.€</a:t>
            </a:r>
            <a:endParaRPr lang="de-DE" dirty="0"/>
          </a:p>
          <a:p>
            <a:pPr>
              <a:lnSpc>
                <a:spcPts val="2600"/>
              </a:lnSpc>
            </a:pPr>
            <a:r>
              <a:rPr lang="de-DE" dirty="0" smtClean="0"/>
              <a:t>Technische Überwachung, Wartung, Instandhaltung	0,4 Mio.€</a:t>
            </a:r>
          </a:p>
          <a:p>
            <a:pPr marL="0" indent="0">
              <a:lnSpc>
                <a:spcPts val="2600"/>
              </a:lnSpc>
              <a:buNone/>
            </a:pPr>
            <a:r>
              <a:rPr lang="de-DE" dirty="0"/>
              <a:t> </a:t>
            </a:r>
            <a:r>
              <a:rPr lang="de-DE" dirty="0" smtClean="0"/>
              <a:t>    Summe Mehraufwand					1,6 Mio.€</a:t>
            </a:r>
          </a:p>
          <a:p>
            <a:pPr marL="0" indent="0">
              <a:lnSpc>
                <a:spcPts val="2600"/>
              </a:lnSpc>
              <a:buNone/>
            </a:pPr>
            <a:r>
              <a:rPr lang="de-DE" b="1" dirty="0" smtClean="0"/>
              <a:t>Mehreinnahmen</a:t>
            </a:r>
          </a:p>
          <a:p>
            <a:pPr>
              <a:lnSpc>
                <a:spcPts val="2600"/>
              </a:lnSpc>
            </a:pPr>
            <a:r>
              <a:rPr lang="de-DE" dirty="0" smtClean="0"/>
              <a:t>Fahrgeldeinnahmen 					0,5 Mio.€</a:t>
            </a:r>
          </a:p>
          <a:p>
            <a:pPr>
              <a:lnSpc>
                <a:spcPts val="2600"/>
              </a:lnSpc>
            </a:pPr>
            <a:r>
              <a:rPr lang="de-DE" dirty="0" smtClean="0"/>
              <a:t>Parkhauseinnahmen/Flächenvermarktung Talstation	0,2 Mio.€</a:t>
            </a:r>
          </a:p>
          <a:p>
            <a:pPr marL="0" indent="0">
              <a:lnSpc>
                <a:spcPts val="2600"/>
              </a:lnSpc>
              <a:buNone/>
            </a:pPr>
            <a:r>
              <a:rPr lang="de-DE" dirty="0"/>
              <a:t> </a:t>
            </a:r>
            <a:r>
              <a:rPr lang="de-DE" dirty="0" smtClean="0"/>
              <a:t>    Summe Mehreinnahmen</a:t>
            </a:r>
            <a:r>
              <a:rPr lang="de-DE" dirty="0"/>
              <a:t>				</a:t>
            </a:r>
            <a:r>
              <a:rPr lang="de-DE" dirty="0" smtClean="0"/>
              <a:t>0,7 </a:t>
            </a:r>
            <a:r>
              <a:rPr lang="de-DE" dirty="0"/>
              <a:t>Mio.€</a:t>
            </a:r>
            <a:endParaRPr lang="de-DE" dirty="0" smtClean="0"/>
          </a:p>
          <a:p>
            <a:pPr marL="0" indent="0">
              <a:lnSpc>
                <a:spcPts val="2600"/>
              </a:lnSpc>
              <a:buNone/>
            </a:pPr>
            <a:r>
              <a:rPr lang="de-DE" b="1" dirty="0" smtClean="0"/>
              <a:t>Minderaufwand</a:t>
            </a:r>
            <a:endParaRPr lang="de-DE" b="1" dirty="0"/>
          </a:p>
          <a:p>
            <a:pPr>
              <a:lnSpc>
                <a:spcPts val="2600"/>
              </a:lnSpc>
            </a:pPr>
            <a:r>
              <a:rPr lang="de-DE" dirty="0" smtClean="0"/>
              <a:t>Personalkosten Busverkehr				1,0 Mio.€</a:t>
            </a:r>
          </a:p>
          <a:p>
            <a:pPr>
              <a:lnSpc>
                <a:spcPts val="2600"/>
              </a:lnSpc>
            </a:pPr>
            <a:r>
              <a:rPr lang="de-DE" dirty="0" smtClean="0"/>
              <a:t>Fahrzeugkosten Busverkehr				0,9 Mio.€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 smtClean="0"/>
              <a:t>     Summe Minderaufwand					1,9 Mio.€</a:t>
            </a: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4" y="6321183"/>
            <a:ext cx="8029576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19 von 22</a:t>
            </a:r>
            <a:endParaRPr lang="de-DE" dirty="0"/>
          </a:p>
        </p:txBody>
      </p:sp>
      <p:cxnSp>
        <p:nvCxnSpPr>
          <p:cNvPr id="3" name="Gerader Verbinder 2"/>
          <p:cNvCxnSpPr/>
          <p:nvPr/>
        </p:nvCxnSpPr>
        <p:spPr>
          <a:xfrm flipV="1">
            <a:off x="700287" y="2580373"/>
            <a:ext cx="6987892" cy="0"/>
          </a:xfrm>
          <a:prstGeom prst="line">
            <a:avLst/>
          </a:prstGeom>
          <a:ln w="19050">
            <a:solidFill>
              <a:srgbClr val="B1B3B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r Verbinder 9"/>
          <p:cNvCxnSpPr/>
          <p:nvPr/>
        </p:nvCxnSpPr>
        <p:spPr>
          <a:xfrm flipV="1">
            <a:off x="700287" y="5962048"/>
            <a:ext cx="6987892" cy="0"/>
          </a:xfrm>
          <a:prstGeom prst="line">
            <a:avLst/>
          </a:prstGeom>
          <a:ln w="19050">
            <a:solidFill>
              <a:srgbClr val="B1B3B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 flipV="1">
            <a:off x="700287" y="4256773"/>
            <a:ext cx="6987892" cy="0"/>
          </a:xfrm>
          <a:prstGeom prst="line">
            <a:avLst/>
          </a:prstGeom>
          <a:ln w="19050">
            <a:solidFill>
              <a:srgbClr val="B1B3B4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uppieren 13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5" name="Grafik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6" name="Grafik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43404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Einleitung (1)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Gemäß Ratsbeschluss im März 2016 hat WSW die technische Planung und die wirtschaftliche Machbarkeit auf Basis der Vorstudie zur technischen Machbarkeit des Ing.-Büros Schweiger, </a:t>
            </a:r>
            <a:r>
              <a:rPr lang="de-DE" dirty="0"/>
              <a:t>Sonthofen (veröffentlicht im Mai </a:t>
            </a:r>
            <a:r>
              <a:rPr lang="de-DE" dirty="0" smtClean="0"/>
              <a:t>2015) mit folgenden Bausteinen weiterentwickelt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Durchführung einer Nutzen-Kosten-Untersuchung in Anlehnung an das Verfahren der Standardisierten Bewertung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Detaillierte Bewertung der Wirtschaftlichkeit und Finanzierung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Einschätzung von Risiken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Die Ergebnisse liegen seit Ende 2016 vor.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Im Anschluss hat die Stadt Wuppertal das Ing.-Büro Obermeyer Planen + Beraten GmbH mit der Prüfung der Ergebnisse beauftragt.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91524" cy="365125"/>
          </a:xfrm>
        </p:spPr>
        <p:txBody>
          <a:bodyPr/>
          <a:lstStyle/>
          <a:p>
            <a:pPr algn="l"/>
            <a:r>
              <a:rPr lang="de-DE" dirty="0" smtClean="0"/>
              <a:t>Eine Seilbahn für Wuppertal - Aktueller Stand  						  2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05961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Vereinfachte Standardisierte Bewertung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1175798"/>
            <a:ext cx="8029574" cy="5409545"/>
          </a:xfrm>
        </p:spPr>
        <p:txBody>
          <a:bodyPr>
            <a:noAutofit/>
          </a:bodyPr>
          <a:lstStyle/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Nachweis der Gesamtwirtschaftlichkeit und Förderwürdigkeit von Vorhaben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Bewertungsverfahren beruht auf dem Mitfall-Ohnefall-Prinzip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Bestimmung des Nutzen-Kosten-Verhältnis 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Teilindikatoren</a:t>
            </a:r>
          </a:p>
          <a:p>
            <a:pPr marL="273050" indent="-273050">
              <a:lnSpc>
                <a:spcPts val="2600"/>
              </a:lnSpc>
              <a:buClr>
                <a:srgbClr val="5B9BD5"/>
              </a:buClr>
              <a:buNone/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	→ Reisezeit im ÖPNV, Betriebskosten beim Pkw, ÖPNV (Personal, Fahrzeug), Unterhaltskosten, CO2-Emissionen, Geräuschbelastung, Investitionskosten, Einnahmen (Fahrgeld, Parken)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Bestimmung des Nutzen-Kosten-Indikators (NKI)</a:t>
            </a: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4" y="6321183"/>
            <a:ext cx="8114665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20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5181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Überarbeitete Nutzen-Kosten-Untersuchung (Standi, Stand 02/2017)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1175798"/>
            <a:ext cx="8029574" cy="5409545"/>
          </a:xfrm>
        </p:spPr>
        <p:txBody>
          <a:bodyPr>
            <a:noAutofit/>
          </a:bodyPr>
          <a:lstStyle/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Basis der Untersuchung: Variante </a:t>
            </a:r>
            <a:r>
              <a:rPr lang="de-DE" dirty="0">
                <a:solidFill>
                  <a:prstClr val="black"/>
                </a:solidFill>
              </a:rPr>
              <a:t>WSW-Weiterentwicklung + städtische </a:t>
            </a:r>
            <a:r>
              <a:rPr lang="de-DE" dirty="0" smtClean="0">
                <a:solidFill>
                  <a:prstClr val="black"/>
                </a:solidFill>
              </a:rPr>
              <a:t>Anforderungen mit 68,94 </a:t>
            </a:r>
            <a:r>
              <a:rPr lang="de-DE" dirty="0">
                <a:solidFill>
                  <a:prstClr val="black"/>
                </a:solidFill>
              </a:rPr>
              <a:t>Mio.</a:t>
            </a:r>
            <a:r>
              <a:rPr lang="de-DE" dirty="0" smtClean="0">
                <a:solidFill>
                  <a:prstClr val="black"/>
                </a:solidFill>
              </a:rPr>
              <a:t>€ Investitionskosten inkl. Risiken (ohne Planungskosten) *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Ergebnis: NKI 1,8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Zum Vergleich - Ergebnis Vorzugsvariante WSW-Weiterentwicklung: 1,8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Nur Projekte mit einem NKI von 1,2 / 1,3 lohnen weiterverfolgt zu werden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Die meisten realisierten Projekte weisen einen NKI von etwa 1,4 auf</a:t>
            </a:r>
          </a:p>
          <a:p>
            <a:pPr>
              <a:lnSpc>
                <a:spcPts val="2600"/>
              </a:lnSpc>
              <a:buClr>
                <a:srgbClr val="5B9BD5"/>
              </a:buClr>
              <a:tabLst>
                <a:tab pos="7356475" algn="r"/>
              </a:tabLst>
            </a:pPr>
            <a:r>
              <a:rPr lang="de-DE" dirty="0" smtClean="0">
                <a:solidFill>
                  <a:prstClr val="black"/>
                </a:solidFill>
              </a:rPr>
              <a:t>Spitzenprojekte ab einem NKI von 2,0</a:t>
            </a:r>
            <a:endParaRPr lang="de-DE" dirty="0">
              <a:solidFill>
                <a:prstClr val="black"/>
              </a:solidFill>
            </a:endParaRPr>
          </a:p>
          <a:p>
            <a:pPr marL="0" lvl="0" indent="0">
              <a:buClr>
                <a:srgbClr val="5B9BD5"/>
              </a:buClr>
              <a:buNone/>
            </a:pPr>
            <a:endParaRPr lang="de-DE" sz="1000" dirty="0">
              <a:solidFill>
                <a:prstClr val="black"/>
              </a:solidFill>
            </a:endParaRPr>
          </a:p>
          <a:p>
            <a:pPr marL="441325" lvl="0" indent="-166688">
              <a:buClr>
                <a:srgbClr val="5B9BD5"/>
              </a:buClr>
              <a:buNone/>
            </a:pPr>
            <a:r>
              <a:rPr lang="de-DE" sz="1600" dirty="0" smtClean="0">
                <a:solidFill>
                  <a:prstClr val="black"/>
                </a:solidFill>
              </a:rPr>
              <a:t>* Gemäß </a:t>
            </a:r>
            <a:r>
              <a:rPr lang="de-DE" sz="1600" dirty="0">
                <a:solidFill>
                  <a:prstClr val="black"/>
                </a:solidFill>
              </a:rPr>
              <a:t>Verfahrensanweisung wird in der Nutzen-Kosten-Untersuchung mit Planungskosten i. H. v. 10% gerechnet</a:t>
            </a:r>
          </a:p>
          <a:p>
            <a:pPr marL="0" indent="0">
              <a:lnSpc>
                <a:spcPts val="2600"/>
              </a:lnSpc>
              <a:buNone/>
              <a:tabLst>
                <a:tab pos="7356475" algn="r"/>
              </a:tabLst>
            </a:pPr>
            <a:endParaRPr lang="de-DE" b="1" dirty="0" smtClean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4" y="6321183"/>
            <a:ext cx="8114665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21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1" name="Grafik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2" name="Grafik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6956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8773" y="6321183"/>
            <a:ext cx="8029577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22 von 22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Zusammenfassung</a:t>
            </a:r>
            <a:endParaRPr lang="de-DE" dirty="0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032219"/>
              </p:ext>
            </p:extLst>
          </p:nvPr>
        </p:nvGraphicFramePr>
        <p:xfrm>
          <a:off x="358776" y="841186"/>
          <a:ext cx="8029571" cy="501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6425"/>
                <a:gridCol w="1991359"/>
                <a:gridCol w="2042158"/>
                <a:gridCol w="2119629"/>
              </a:tblGrid>
              <a:tr h="1400033">
                <a:tc>
                  <a:txBody>
                    <a:bodyPr/>
                    <a:lstStyle/>
                    <a:p>
                      <a:endParaRPr lang="de-DE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/>
                        <a:t>WSW-Weiterentwicklung</a:t>
                      </a:r>
                      <a:endParaRPr lang="de-DE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/>
                        <a:t>WSW-Weiterentwicklung + </a:t>
                      </a:r>
                      <a:r>
                        <a:rPr lang="de-DE" sz="1500" baseline="0" dirty="0" smtClean="0"/>
                        <a:t>städtische Anforderungen</a:t>
                      </a:r>
                      <a:endParaRPr lang="de-DE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/>
                        <a:t>WSW-Weiterentwicklung + </a:t>
                      </a:r>
                      <a:r>
                        <a:rPr lang="de-DE" sz="1500" baseline="0" dirty="0" smtClean="0"/>
                        <a:t>städtische Anforderungen + weitere Handlungsoptionen</a:t>
                      </a:r>
                      <a:endParaRPr lang="de-DE" sz="1500" dirty="0"/>
                    </a:p>
                  </a:txBody>
                  <a:tcPr anchor="ctr"/>
                </a:tc>
              </a:tr>
              <a:tr h="306257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Investitionskosten</a:t>
                      </a:r>
                      <a:endParaRPr lang="de-DE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78,46 Mio.€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dirty="0" smtClean="0"/>
                        <a:t>82,73 Mio.€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89,52 Mio.€</a:t>
                      </a:r>
                      <a:endParaRPr lang="de-DE" sz="1500" b="0" dirty="0"/>
                    </a:p>
                  </a:txBody>
                  <a:tcPr marR="324000" anchor="ctr"/>
                </a:tc>
              </a:tr>
              <a:tr h="525012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Fördermittel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58,85 Mio.€ (75,0%)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dirty="0" smtClean="0"/>
                        <a:t>61,41 Mio.€ (74,2%)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65,48 Mio.€ (73,2%)</a:t>
                      </a:r>
                      <a:endParaRPr lang="de-DE" sz="1500" b="0" dirty="0"/>
                    </a:p>
                  </a:txBody>
                  <a:tcPr marR="324000" anchor="ctr"/>
                </a:tc>
              </a:tr>
              <a:tr h="306257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Eigenanteil</a:t>
                      </a:r>
                      <a:endParaRPr lang="de-DE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/>
                        <a:t>19,62 Mio.€</a:t>
                      </a: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/>
                        <a:t>21,32 Mio.€</a:t>
                      </a: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/>
                        <a:t>24,04 Mio.€</a:t>
                      </a:r>
                    </a:p>
                  </a:txBody>
                  <a:tcPr marR="324000" anchor="ctr"/>
                </a:tc>
              </a:tr>
              <a:tr h="306257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Ergebnis</a:t>
                      </a:r>
                      <a:r>
                        <a:rPr lang="de-DE" sz="1500" b="0" baseline="0" dirty="0" smtClean="0"/>
                        <a:t> bis 2047</a:t>
                      </a:r>
                      <a:endParaRPr lang="de-DE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4,60 Mio.</a:t>
                      </a:r>
                      <a:r>
                        <a:rPr lang="de-DE" sz="1500" b="0" baseline="0" dirty="0" smtClean="0"/>
                        <a:t>€ 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4,50 Mio.€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0,32 Mio.€</a:t>
                      </a:r>
                      <a:endParaRPr lang="de-DE" sz="1500" b="0" dirty="0"/>
                    </a:p>
                  </a:txBody>
                  <a:tcPr marR="324000" anchor="ctr"/>
                </a:tc>
              </a:tr>
              <a:tr h="597931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Barwert bis 2047</a:t>
                      </a:r>
                    </a:p>
                    <a:p>
                      <a:r>
                        <a:rPr lang="de-DE" sz="1000" b="0" dirty="0" smtClean="0"/>
                        <a:t>(Diskontierungszinssatz </a:t>
                      </a: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dt.</a:t>
                      </a:r>
                      <a:r>
                        <a:rPr lang="de-DE" sz="1000" b="1" baseline="0" dirty="0" smtClean="0">
                          <a:solidFill>
                            <a:srgbClr val="FF0000"/>
                          </a:solidFill>
                        </a:rPr>
                        <a:t> Bundesbank </a:t>
                      </a: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3,32%)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>
                          <a:solidFill>
                            <a:schemeClr val="tx1"/>
                          </a:solidFill>
                        </a:rPr>
                        <a:t>0,28 Mio.€</a:t>
                      </a:r>
                      <a:endParaRPr lang="de-DE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0,05 Mio.€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>
                          <a:solidFill>
                            <a:srgbClr val="FF0000"/>
                          </a:solidFill>
                        </a:rPr>
                        <a:t>-2,54 Mio.€</a:t>
                      </a:r>
                      <a:endParaRPr lang="de-DE" sz="1500" b="0" dirty="0">
                        <a:solidFill>
                          <a:srgbClr val="FF0000"/>
                        </a:solidFill>
                      </a:endParaRPr>
                    </a:p>
                  </a:txBody>
                  <a:tcPr marR="324000" anchor="ctr"/>
                </a:tc>
              </a:tr>
              <a:tr h="306257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Interner Zinsfuß</a:t>
                      </a:r>
                      <a:endParaRPr lang="de-DE" sz="15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3,42 %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3,34 %</a:t>
                      </a:r>
                      <a:endParaRPr lang="de-DE" sz="1500" b="0" dirty="0"/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/>
                        <a:t>2,50 %</a:t>
                      </a:r>
                      <a:endParaRPr lang="de-DE" sz="1500" b="0" dirty="0"/>
                    </a:p>
                  </a:txBody>
                  <a:tcPr marR="324000" anchor="ctr"/>
                </a:tc>
              </a:tr>
              <a:tr h="597931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Zusätzliche</a:t>
                      </a:r>
                      <a:r>
                        <a:rPr lang="de-DE" sz="1500" b="0" baseline="0" dirty="0" smtClean="0"/>
                        <a:t> Rendite </a:t>
                      </a:r>
                      <a:r>
                        <a:rPr lang="de-DE" sz="1000" b="0" baseline="0" dirty="0" smtClean="0"/>
                        <a:t>(Interner Zinsfuß abzgl. Diskontierungszinssatz)</a:t>
                      </a:r>
                      <a:endParaRPr lang="de-DE" sz="1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/>
                        <a:t>0,10%-Punkte</a:t>
                      </a: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/>
                        <a:t>0,02%-Punkte</a:t>
                      </a: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>
                          <a:solidFill>
                            <a:srgbClr val="FF0000"/>
                          </a:solidFill>
                        </a:rPr>
                        <a:t>-0,82%-Punkte</a:t>
                      </a:r>
                    </a:p>
                  </a:txBody>
                  <a:tcPr marR="324000" anchor="ctr"/>
                </a:tc>
              </a:tr>
              <a:tr h="452094">
                <a:tc>
                  <a:txBody>
                    <a:bodyPr/>
                    <a:lstStyle/>
                    <a:p>
                      <a:r>
                        <a:rPr lang="de-DE" sz="1500" b="0" dirty="0" smtClean="0"/>
                        <a:t>Fremdkapitalzinsen </a:t>
                      </a:r>
                      <a:r>
                        <a:rPr lang="de-DE" sz="1000" b="1" dirty="0" smtClean="0">
                          <a:solidFill>
                            <a:srgbClr val="FF0000"/>
                          </a:solidFill>
                        </a:rPr>
                        <a:t>(FK-Zinssatz 3,00 %)</a:t>
                      </a:r>
                      <a:endParaRPr lang="de-DE" sz="10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500" b="0" dirty="0" smtClean="0">
                          <a:solidFill>
                            <a:schemeClr val="tx1"/>
                          </a:solidFill>
                        </a:rPr>
                        <a:t>9,54 Mio.€</a:t>
                      </a:r>
                      <a:endParaRPr lang="de-DE" sz="1500" b="0" dirty="0">
                        <a:solidFill>
                          <a:schemeClr val="tx1"/>
                        </a:solidFill>
                      </a:endParaRP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>
                          <a:solidFill>
                            <a:schemeClr val="tx1"/>
                          </a:solidFill>
                        </a:rPr>
                        <a:t>10,33 Mio.€</a:t>
                      </a:r>
                    </a:p>
                  </a:txBody>
                  <a:tcPr marR="32400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0" dirty="0" smtClean="0">
                          <a:solidFill>
                            <a:schemeClr val="tx1"/>
                          </a:solidFill>
                        </a:rPr>
                        <a:t>11,59 Mio.€</a:t>
                      </a:r>
                    </a:p>
                  </a:txBody>
                  <a:tcPr marR="324000" anchor="ctr"/>
                </a:tc>
              </a:tr>
            </a:tbl>
          </a:graphicData>
        </a:graphic>
      </p:graphicFrame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13" name="Grafik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4" name="Grafik 1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  <p:sp>
        <p:nvSpPr>
          <p:cNvPr id="9" name="Inhaltsplatzhalter 4"/>
          <p:cNvSpPr>
            <a:spLocks noGrp="1"/>
          </p:cNvSpPr>
          <p:nvPr>
            <p:ph idx="1"/>
          </p:nvPr>
        </p:nvSpPr>
        <p:spPr>
          <a:xfrm>
            <a:off x="358773" y="5891545"/>
            <a:ext cx="8029574" cy="439798"/>
          </a:xfrm>
        </p:spPr>
        <p:txBody>
          <a:bodyPr>
            <a:noAutofit/>
          </a:bodyPr>
          <a:lstStyle/>
          <a:p>
            <a:pPr marL="182563" indent="-182563">
              <a:buClr>
                <a:srgbClr val="5B9BD5"/>
              </a:buClr>
              <a:buNone/>
              <a:tabLst>
                <a:tab pos="7356475" algn="r"/>
              </a:tabLst>
            </a:pPr>
            <a:r>
              <a:rPr lang="de-DE" sz="1400" dirty="0" smtClean="0"/>
              <a:t>* Prämisse Förderquote: Begleitendes Förderungsmanagement / kontinuierliche Abstimmung mit dem Fördergeber analog Schwebebahnausbau</a:t>
            </a:r>
          </a:p>
        </p:txBody>
      </p:sp>
    </p:spTree>
    <p:extLst>
      <p:ext uri="{BB962C8B-B14F-4D97-AF65-F5344CB8AC3E}">
        <p14:creationId xmlns:p14="http://schemas.microsoft.com/office/powerpoint/2010/main" val="42689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Einleitung (2)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Gemäß einem weiteren Ratsbeschluss im Juli 2017 hat WSW die konkreten Abstimmungen mit der Stadt Wuppertal und der DB AG aufgenommen mit den Zielsetzungen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Klärung Verfügbarkeit Grundstück der Talstation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Sicherstellung der Wirtschaftlichkeit des Projektes: Investitions- und Folgekosten für die Talstation bleiben im Rahmen des festgelegten Kostenrahmens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Die Ergebnisse sollen Ende 2017 vorliegen.</a:t>
            </a:r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9152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3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29208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Einleitung (3)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Gemäß Ratsbeschluss im März 2016 hat die Stadt Wuppertal ein Bürgerbeteiligungsverfahren gestartet. Aus der Planungszelle 09/2016 sind folgende wesentliche Themen zur weiteren Untersuchung dokumentiert: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Möglichst vollständige Aufstellung der Baukosten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Berücksichtigung weiterer Kosten</a:t>
            </a:r>
          </a:p>
          <a:p>
            <a:pPr algn="just">
              <a:lnSpc>
                <a:spcPts val="2700"/>
              </a:lnSpc>
            </a:pPr>
            <a:r>
              <a:rPr lang="de-DE" dirty="0" smtClean="0"/>
              <a:t>Was ist förderfähig?</a:t>
            </a:r>
          </a:p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Am Ende mehr …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39152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4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67464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Büro OPB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5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56" r="3990" b="61118"/>
          <a:stretch/>
        </p:blipFill>
        <p:spPr bwMode="auto">
          <a:xfrm>
            <a:off x="233461" y="1254867"/>
            <a:ext cx="8735441" cy="1468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063"/>
          <a:stretch/>
        </p:blipFill>
        <p:spPr bwMode="auto">
          <a:xfrm>
            <a:off x="713112" y="3122006"/>
            <a:ext cx="8139113" cy="1878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66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Referenzprojekte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>
              <a:lnSpc>
                <a:spcPts val="2700"/>
              </a:lnSpc>
            </a:pPr>
            <a:r>
              <a:rPr lang="de-DE" dirty="0" smtClean="0"/>
              <a:t>S-Bahn Stammstrecke in München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U-Bahnlinie U4 Hafen City Hamburg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S-Bahn-Ringschluss mit Kreuzungsbahnhof S-Bahn / Regionalbahn Erding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Tunnel Englischer Garten in München</a:t>
            </a:r>
          </a:p>
          <a:p>
            <a:pPr marL="0" indent="0">
              <a:lnSpc>
                <a:spcPts val="2700"/>
              </a:lnSpc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6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4126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Allgemeines zur Kostenermittlung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6" y="327912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endParaRPr lang="de-DE" dirty="0" smtClean="0"/>
          </a:p>
          <a:p>
            <a:pPr marL="0" indent="0">
              <a:lnSpc>
                <a:spcPts val="2700"/>
              </a:lnSpc>
              <a:buNone/>
            </a:pPr>
            <a:endParaRPr lang="de-DE" dirty="0" smtClean="0"/>
          </a:p>
          <a:p>
            <a:pPr>
              <a:lnSpc>
                <a:spcPts val="2700"/>
              </a:lnSpc>
            </a:pPr>
            <a:r>
              <a:rPr lang="de-DE" dirty="0" smtClean="0"/>
              <a:t>Phase Vorstudien, Machbarkeitsstudien, Rahmenplanungen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Ingenieurleistungen außerhalb der HOAI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Grobe Kostenschätzungen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Risikozuschläge von 10% bis 50%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Vorplanung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→ Ingenieurleistungen gemäß der HOAI, Lph 1 und 2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→ Überschlägige Kostenschätzungen</a:t>
            </a:r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→ Risikozuschläge bis 20%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Entwurfs-/Genehmigungsplanung</a:t>
            </a:r>
            <a:endParaRPr lang="de-DE" dirty="0"/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→ Ingenieurleistungen gemäß der HOAI, Lph 3</a:t>
            </a:r>
            <a:r>
              <a:rPr lang="de-DE" dirty="0" smtClean="0"/>
              <a:t> </a:t>
            </a:r>
            <a:r>
              <a:rPr lang="de-DE" dirty="0"/>
              <a:t>und </a:t>
            </a:r>
            <a:r>
              <a:rPr lang="de-DE" dirty="0" smtClean="0"/>
              <a:t>4</a:t>
            </a:r>
            <a:endParaRPr lang="de-DE" dirty="0"/>
          </a:p>
          <a:p>
            <a:pPr marL="360363" indent="-360363">
              <a:lnSpc>
                <a:spcPts val="1300"/>
              </a:lnSpc>
              <a:buNone/>
            </a:pPr>
            <a:r>
              <a:rPr lang="de-DE" dirty="0"/>
              <a:t>	→ </a:t>
            </a:r>
            <a:r>
              <a:rPr lang="de-DE" dirty="0" smtClean="0"/>
              <a:t>Kostenberechnung nach DIN 276, AKS-Berechnung</a:t>
            </a:r>
            <a:endParaRPr lang="de-DE" dirty="0"/>
          </a:p>
          <a:p>
            <a:pPr>
              <a:lnSpc>
                <a:spcPts val="2700"/>
              </a:lnSpc>
            </a:pPr>
            <a:r>
              <a:rPr lang="de-DE" dirty="0" smtClean="0"/>
              <a:t>Planungskosten -&gt; Grundsätzlicher Ansatz </a:t>
            </a:r>
            <a:r>
              <a:rPr lang="de-DE" b="1" dirty="0" smtClean="0"/>
              <a:t>20% der Investitionskosten</a:t>
            </a:r>
          </a:p>
          <a:p>
            <a:pPr marL="355600" indent="-355600">
              <a:lnSpc>
                <a:spcPts val="1400"/>
              </a:lnSpc>
              <a:buNone/>
            </a:pPr>
            <a:r>
              <a:rPr lang="de-DE" dirty="0"/>
              <a:t>	→ Leistungsphasen 1 bis 9 gemäß der </a:t>
            </a:r>
            <a:r>
              <a:rPr lang="de-DE" dirty="0" smtClean="0"/>
              <a:t>HOAI</a:t>
            </a:r>
          </a:p>
          <a:p>
            <a:pPr marL="355600" indent="-355600">
              <a:lnSpc>
                <a:spcPts val="1400"/>
              </a:lnSpc>
              <a:buNone/>
            </a:pPr>
            <a:r>
              <a:rPr lang="de-DE" dirty="0"/>
              <a:t>	→ </a:t>
            </a:r>
            <a:r>
              <a:rPr lang="de-DE" dirty="0" smtClean="0"/>
              <a:t>Bauüberwachungskosten</a:t>
            </a:r>
          </a:p>
          <a:p>
            <a:pPr marL="355600" indent="-355600">
              <a:lnSpc>
                <a:spcPts val="1400"/>
              </a:lnSpc>
              <a:buNone/>
            </a:pPr>
            <a:r>
              <a:rPr lang="de-DE" dirty="0"/>
              <a:t>	→ Sonstige Prüfgutachten (</a:t>
            </a:r>
            <a:r>
              <a:rPr lang="de-DE" dirty="0" smtClean="0"/>
              <a:t>z.B. </a:t>
            </a:r>
            <a:r>
              <a:rPr lang="de-DE" dirty="0"/>
              <a:t>Baugrund, Statik, Emissionen, Rechtslage)</a:t>
            </a:r>
          </a:p>
          <a:p>
            <a:pPr marL="360363" indent="-360363">
              <a:lnSpc>
                <a:spcPts val="2700"/>
              </a:lnSpc>
              <a:buNone/>
            </a:pPr>
            <a:endParaRPr lang="de-DE" dirty="0" smtClean="0"/>
          </a:p>
          <a:p>
            <a:pPr marL="0" indent="0">
              <a:lnSpc>
                <a:spcPts val="2700"/>
              </a:lnSpc>
              <a:buNone/>
            </a:pPr>
            <a:endParaRPr lang="de-DE" dirty="0" smtClean="0"/>
          </a:p>
          <a:p>
            <a:pPr marL="0" indent="0">
              <a:lnSpc>
                <a:spcPts val="2700"/>
              </a:lnSpc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7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3506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Planfeststellungsverfahren allgemein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8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  <p:pic>
        <p:nvPicPr>
          <p:cNvPr id="7" name="Grafik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887" y="1557337"/>
            <a:ext cx="4171633" cy="447502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6039" y="1635760"/>
            <a:ext cx="4059001" cy="396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0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58776" y="365126"/>
            <a:ext cx="5300344" cy="927343"/>
          </a:xfrm>
        </p:spPr>
        <p:txBody>
          <a:bodyPr>
            <a:normAutofit/>
          </a:bodyPr>
          <a:lstStyle/>
          <a:p>
            <a:r>
              <a:rPr lang="de-DE" dirty="0" smtClean="0"/>
              <a:t>Abgestimmte Prämissen Investitionskosten (1)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58775" y="1224466"/>
            <a:ext cx="8389937" cy="4211637"/>
          </a:xfrm>
        </p:spPr>
        <p:txBody>
          <a:bodyPr wrap="square">
            <a:noAutofit/>
          </a:bodyPr>
          <a:lstStyle/>
          <a:p>
            <a:pPr marL="0" indent="0" algn="just">
              <a:lnSpc>
                <a:spcPts val="2700"/>
              </a:lnSpc>
              <a:buNone/>
            </a:pPr>
            <a:r>
              <a:rPr lang="de-DE" dirty="0" smtClean="0"/>
              <a:t>Im Rahmen der Abstimmung zwischen Stadt, WSW mobil und den beauftragten Büros ist die detaillierte </a:t>
            </a:r>
            <a:r>
              <a:rPr lang="de-DE" dirty="0"/>
              <a:t>Bewertung der Wirtschaftlichkeit und </a:t>
            </a:r>
            <a:r>
              <a:rPr lang="de-DE" dirty="0" smtClean="0"/>
              <a:t>Finanzierung inkl. der jeweiligen Risiken bewertet worden: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Vorstudie zur technischen Machbarkeit mit </a:t>
            </a:r>
            <a:r>
              <a:rPr lang="de-DE" b="1" dirty="0" smtClean="0"/>
              <a:t>10% Risikozuschlag</a:t>
            </a:r>
            <a:r>
              <a:rPr lang="de-DE" dirty="0" smtClean="0"/>
              <a:t>, da hohe Planungssicherheit</a:t>
            </a:r>
          </a:p>
          <a:p>
            <a:pPr>
              <a:lnSpc>
                <a:spcPts val="2700"/>
              </a:lnSpc>
            </a:pPr>
            <a:r>
              <a:rPr lang="de-DE" dirty="0" smtClean="0"/>
              <a:t>Weiterentwicklung der technischen Vorstudie mit </a:t>
            </a:r>
            <a:r>
              <a:rPr lang="de-DE" b="1" dirty="0" smtClean="0"/>
              <a:t>50% Risikozuschlag</a:t>
            </a:r>
            <a:r>
              <a:rPr lang="de-DE" dirty="0" smtClean="0"/>
              <a:t>, da geringe Planungstiefe → WSW-Variante</a:t>
            </a:r>
          </a:p>
          <a:p>
            <a:pPr marL="273050" indent="-273050">
              <a:lnSpc>
                <a:spcPts val="18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Bauzeitliche Einrichtung (Gebäudeabbruch, BE, Bauen unter Verkehr)</a:t>
            </a:r>
          </a:p>
          <a:p>
            <a:pPr marL="273050" indent="-273050">
              <a:lnSpc>
                <a:spcPts val="1800"/>
              </a:lnSpc>
              <a:buNone/>
            </a:pPr>
            <a:r>
              <a:rPr lang="de-DE" dirty="0"/>
              <a:t>	</a:t>
            </a:r>
            <a:r>
              <a:rPr lang="de-DE" dirty="0" smtClean="0"/>
              <a:t>→ Kosten für Grundstückserwerb, Dienstbarkeiten</a:t>
            </a:r>
          </a:p>
          <a:p>
            <a:pPr marL="273050" indent="-273050">
              <a:lnSpc>
                <a:spcPts val="1800"/>
              </a:lnSpc>
              <a:buNone/>
              <a:tabLst>
                <a:tab pos="622300" algn="l"/>
              </a:tabLst>
            </a:pPr>
            <a:r>
              <a:rPr lang="de-DE" dirty="0"/>
              <a:t>	→ Kosten für die Minderung der Auswirkungen auf die Privatsphäre (</a:t>
            </a:r>
            <a:r>
              <a:rPr lang="de-DE" dirty="0" smtClean="0"/>
              <a:t>z.B. 	Überflughöhe</a:t>
            </a:r>
            <a:r>
              <a:rPr lang="de-DE" dirty="0"/>
              <a:t>, Sichtschutz)</a:t>
            </a:r>
          </a:p>
          <a:p>
            <a:pPr marL="273050" indent="-273050">
              <a:lnSpc>
                <a:spcPts val="1800"/>
              </a:lnSpc>
              <a:buNone/>
            </a:pPr>
            <a:r>
              <a:rPr lang="de-DE" dirty="0"/>
              <a:t>	→ Entschädigungsleistungen für Betroffene</a:t>
            </a:r>
          </a:p>
          <a:p>
            <a:pPr marL="273050" indent="-273050">
              <a:lnSpc>
                <a:spcPts val="1800"/>
              </a:lnSpc>
              <a:buNone/>
            </a:pPr>
            <a:r>
              <a:rPr lang="de-DE" dirty="0"/>
              <a:t>	→ 50% Risikozuschlag</a:t>
            </a:r>
          </a:p>
          <a:p>
            <a:pPr marL="273050" indent="-273050">
              <a:lnSpc>
                <a:spcPts val="1800"/>
              </a:lnSpc>
              <a:buNone/>
            </a:pPr>
            <a:r>
              <a:rPr lang="de-DE" dirty="0"/>
              <a:t>	→ 20% </a:t>
            </a:r>
            <a:r>
              <a:rPr lang="de-DE" dirty="0" smtClean="0"/>
              <a:t>Planungskosten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56236" y="6317615"/>
            <a:ext cx="8249284" cy="365125"/>
          </a:xfrm>
        </p:spPr>
        <p:txBody>
          <a:bodyPr/>
          <a:lstStyle/>
          <a:p>
            <a:pPr algn="l"/>
            <a:r>
              <a:rPr lang="de-DE" dirty="0"/>
              <a:t>Eine Seilbahn für Wuppertal - Aktueller Stand </a:t>
            </a:r>
            <a:r>
              <a:rPr lang="de-DE" dirty="0" smtClean="0"/>
              <a:t>						  9 von 22</a:t>
            </a:r>
            <a:endParaRPr lang="de-DE" dirty="0"/>
          </a:p>
        </p:txBody>
      </p:sp>
      <p:grpSp>
        <p:nvGrpSpPr>
          <p:cNvPr id="8" name="Gruppieren 7"/>
          <p:cNvGrpSpPr/>
          <p:nvPr/>
        </p:nvGrpSpPr>
        <p:grpSpPr>
          <a:xfrm>
            <a:off x="6372225" y="107607"/>
            <a:ext cx="1138132" cy="637883"/>
            <a:chOff x="6372225" y="107607"/>
            <a:chExt cx="1138132" cy="637883"/>
          </a:xfrm>
        </p:grpSpPr>
        <p:pic>
          <p:nvPicPr>
            <p:cNvPr id="9" name="Grafik 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375072" y="542155"/>
              <a:ext cx="1135284" cy="203335"/>
            </a:xfrm>
            <a:prstGeom prst="rect">
              <a:avLst/>
            </a:prstGeom>
          </p:spPr>
        </p:pic>
        <p:pic>
          <p:nvPicPr>
            <p:cNvPr id="10" name="Grafik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225" y="107607"/>
              <a:ext cx="1138132" cy="405873"/>
            </a:xfrm>
            <a:prstGeom prst="rect">
              <a:avLst/>
            </a:prstGeom>
            <a:ln w="6350"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14083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B1B3B4"/>
        </a:solidFill>
        <a:ln>
          <a:solidFill>
            <a:srgbClr val="B1B3B4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B1B3B4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ÖPNV in Wuppertal-Ronsdorf 20160611.potx" id="{2A9FDC99-040E-4711-9A0F-BF2DA2199FFF}" vid="{5F9FD6BD-E451-4F2E-9899-3D4E58573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riDocumentTypTaxHTField0 xmlns="9667af79-7fde-4cc5-97ad-0a3ab64d269e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Präsentation</TermName>
          <TermId xmlns="http://schemas.microsoft.com/office/infopath/2007/PartnerControls">ea2c0af7-9bd3-48b8-aac7-d0725ddf0543</TermId>
        </TermInfo>
      </Terms>
    </triDocumentTypTaxHTField0>
    <TaxCatchAll xmlns="a81de072-2da3-4674-a137-2970983deb0e">
      <Value>461</Value>
      <Value>768</Value>
      <Value>781</Value>
      <Value>473</Value>
      <Value>428</Value>
    </TaxCatchAll>
    <triThemesTaxHTField0 xmlns="9667af79-7fde-4cc5-97ad-0a3ab64d269e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Mediencenter</TermName>
          <TermId xmlns="http://schemas.microsoft.com/office/infopath/2007/PartnerControls">a41aeb28-f9d1-4275-af06-d2962928612c</TermId>
        </TermInfo>
      </Terms>
    </triThemesTaxHTField0>
    <triThemeTaxHTField0 xmlns="9667af79-7fde-4cc5-97ad-0a3ab64d269e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</TermName>
          <TermId xmlns="http://schemas.microsoft.com/office/infopath/2007/PartnerControls">ec192bca-c9dc-44c9-813c-b727302243cc</TermId>
        </TermInfo>
      </Terms>
    </triThemeTaxHTField0>
    <triServicesTaxHTField0 xmlns="9667af79-7fde-4cc5-97ad-0a3ab64d269e">
      <Terms xmlns="http://schemas.microsoft.com/office/infopath/2007/PartnerControls"/>
    </triServicesTaxHTField0>
    <triTargetGroupTaxHTField0 xmlns="9667af79-7fde-4cc5-97ad-0a3ab64d269e">
      <Terms xmlns="http://schemas.microsoft.com/office/infopath/2007/PartnerControls"/>
    </triTargetGroupTaxHTField0>
    <triExpires xmlns="http://schemas.microsoft.com/sharepoint/v4/fields" xsi:nil="true"/>
    <triOrgUnitsTaxHTField0 xmlns="9667af79-7fde-4cc5-97ad-0a3ab64d269e">
      <Terms xmlns="http://schemas.microsoft.com/office/infopath/2007/PartnerControls">
        <TermInfo xmlns="http://schemas.microsoft.com/office/infopath/2007/PartnerControls">
          <TermName xmlns="http://schemas.microsoft.com/office/infopath/2007/PartnerControls">012</TermName>
          <TermId xmlns="http://schemas.microsoft.com/office/infopath/2007/PartnerControls">d632e4f1-57f8-4bdd-9c16-d3ae961d4a1c</TermId>
        </TermInfo>
      </Terms>
    </triOrgUnitsTaxHTField0>
    <triDocumentClassTaxHTField0 xmlns="9667af79-7fde-4cc5-97ad-0a3ab64d269e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normal</TermName>
          <TermId xmlns="http://schemas.microsoft.com/office/infopath/2007/PartnerControls">c3835526-0862-4f70-94ec-8b66b2ab550e</TermId>
        </TermInfo>
      </Terms>
    </triDocumentClassTaxHTField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 (Thema)" ma:contentTypeID="0x0101003096C689CA5C4FD8961A9703D84AAC1C00603F8794FE8A114BA632519382108E07" ma:contentTypeVersion="1" ma:contentTypeDescription="Dokument (Thema)" ma:contentTypeScope="" ma:versionID="8406fd3cf1bcad545ff3ecf29ceb5c8d">
  <xsd:schema xmlns:xsd="http://www.w3.org/2001/XMLSchema" xmlns:xs="http://www.w3.org/2001/XMLSchema" xmlns:p="http://schemas.microsoft.com/office/2006/metadata/properties" xmlns:ns2="9667af79-7fde-4cc5-97ad-0a3ab64d269e" xmlns:ns3="http://schemas.microsoft.com/sharepoint/v4/fields" xmlns:ns4="a81de072-2da3-4674-a137-2970983deb0e" targetNamespace="http://schemas.microsoft.com/office/2006/metadata/properties" ma:root="true" ma:fieldsID="662ddc925c8500275310401df513878d" ns2:_="" ns3:_="" ns4:_="">
    <xsd:import namespace="9667af79-7fde-4cc5-97ad-0a3ab64d269e"/>
    <xsd:import namespace="http://schemas.microsoft.com/sharepoint/v4/fields"/>
    <xsd:import namespace="a81de072-2da3-4674-a137-2970983deb0e"/>
    <xsd:element name="properties">
      <xsd:complexType>
        <xsd:sequence>
          <xsd:element name="documentManagement">
            <xsd:complexType>
              <xsd:all>
                <xsd:element ref="ns2:triDocumentTypTaxHTField0" minOccurs="0"/>
                <xsd:element ref="ns2:triDocumentClassTaxHTField0" minOccurs="0"/>
                <xsd:element ref="ns3:triExpires" minOccurs="0"/>
                <xsd:element ref="ns2:triOrgUnitsTaxHTField0" minOccurs="0"/>
                <xsd:element ref="ns2:triServicesTaxHTField0" minOccurs="0"/>
                <xsd:element ref="ns2:triThemeTaxHTField0" minOccurs="0"/>
                <xsd:element ref="ns2:triThemesTaxHTField0" minOccurs="0"/>
                <xsd:element ref="ns2:triTargetGroupTaxHTField0" minOccurs="0"/>
                <xsd:element ref="ns4:TaxCatchAll" minOccurs="0"/>
                <xsd:element ref="ns4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7af79-7fde-4cc5-97ad-0a3ab64d269e" elementFormDefault="qualified">
    <xsd:import namespace="http://schemas.microsoft.com/office/2006/documentManagement/types"/>
    <xsd:import namespace="http://schemas.microsoft.com/office/infopath/2007/PartnerControls"/>
    <xsd:element name="triDocumentTypTaxHTField0" ma:index="9" nillable="true" ma:taxonomy="true" ma:internalName="triDocumentTypTaxHTField0" ma:taxonomyFieldName="triDocumentTyp" ma:displayName="Dokumentenart" ma:default="" ma:fieldId="{c81e9642-db41-4301-8bae-354ca48a7cf2}" ma:sspId="183b55c3-68c7-4422-bc88-d3d6706c2861" ma:termSetId="6ba767c1-6715-435c-8e3f-9b8745cb3e5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DocumentClassTaxHTField0" ma:index="11" nillable="true" ma:taxonomy="true" ma:internalName="triDocumentClassTaxHTField0" ma:taxonomyFieldName="triDocumentClass" ma:displayName="Dokumentenklasse" ma:default="" ma:fieldId="{7e7c83a9-62d1-484b-8800-ffd2b71eba26}" ma:sspId="183b55c3-68c7-4422-bc88-d3d6706c2861" ma:termSetId="715fa16d-8990-414b-a4e9-754d3c6c9d2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OrgUnitsTaxHTField0" ma:index="14" nillable="true" ma:taxonomy="true" ma:internalName="triOrgUnitsTaxHTField0" ma:taxonomyFieldName="triOrgUnits" ma:displayName="Organisationseinheiten" ma:default="" ma:fieldId="{ed58d200-abfd-4d44-941e-63b1799aac0d}" ma:taxonomyMulti="true" ma:sspId="183b55c3-68c7-4422-bc88-d3d6706c2861" ma:termSetId="6da521ba-fbf9-4269-baa6-f4ccafe4d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ServicesTaxHTField0" ma:index="16" nillable="true" ma:taxonomy="true" ma:internalName="triServicesTaxHTField0" ma:taxonomyFieldName="triServices" ma:displayName="Services" ma:default="" ma:fieldId="{4b29b0d2-ba08-4518-80f8-27ba97d69ec3}" ma:taxonomyMulti="true" ma:sspId="183b55c3-68c7-4422-bc88-d3d6706c2861" ma:termSetId="fe89175c-cd21-40f2-ad45-68ab7dccdb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ThemeTaxHTField0" ma:index="18" nillable="true" ma:taxonomy="true" ma:internalName="triThemeTaxHTField0" ma:taxonomyFieldName="triTheme" ma:displayName="Thema" ma:default="" ma:fieldId="{68226377-40c6-4315-87d0-b2c8637e09e2}" ma:sspId="183b55c3-68c7-4422-bc88-d3d6706c2861" ma:termSetId="e8d32ea0-b48e-4776-b3a2-2fe19d4d0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ThemesTaxHTField0" ma:index="20" nillable="true" ma:taxonomy="true" ma:internalName="triThemesTaxHTField0" ma:taxonomyFieldName="triThemes" ma:displayName="Themen" ma:default="" ma:fieldId="{abc9bfb6-9a48-4137-a12a-8093da2ffe49}" ma:taxonomyMulti="true" ma:sspId="183b55c3-68c7-4422-bc88-d3d6706c2861" ma:termSetId="e8d32ea0-b48e-4776-b3a2-2fe19d4d0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riTargetGroupTaxHTField0" ma:index="22" nillable="true" ma:taxonomy="true" ma:internalName="triTargetGroupTaxHTField0" ma:taxonomyFieldName="triTargetGroup" ma:displayName="Zielgruppe" ma:default="" ma:fieldId="{c3f444e2-552e-4076-8158-f1ad49d606b5}" ma:taxonomyMulti="true" ma:sspId="183b55c3-68c7-4422-bc88-d3d6706c2861" ma:termSetId="d6ea9551-034b-4204-8bf5-87680521f6a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/fields" elementFormDefault="qualified">
    <xsd:import namespace="http://schemas.microsoft.com/office/2006/documentManagement/types"/>
    <xsd:import namespace="http://schemas.microsoft.com/office/infopath/2007/PartnerControls"/>
    <xsd:element name="triExpires" ma:index="12" nillable="true" ma:displayName="Gültig bis" ma:description="Datum für Wiedervorlage eintragen" ma:format="DateOnly" ma:internalName="triExpires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de072-2da3-4674-a137-2970983deb0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iespalte &quot;Alle abfangen&quot;" ma:description="" ma:hidden="true" ma:list="{e410fb04-bf85-48db-982f-2d76e0fbdcd3}" ma:internalName="TaxCatchAll" ma:showField="CatchAllData" ma:web="a81de072-2da3-4674-a137-2970983deb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4" nillable="true" ma:displayName="Taxonomiespalte &quot;Alle abfangen&quot;1" ma:description="" ma:hidden="true" ma:list="{e410fb04-bf85-48db-982f-2d76e0fbdcd3}" ma:internalName="TaxCatchAllLabel" ma:readOnly="true" ma:showField="CatchAllDataLabel" ma:web="a81de072-2da3-4674-a137-2970983deb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0BC5DB-C2E5-4A88-B4E9-26BF7F4D57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C61AE8-B2C6-4608-985D-2F5C41183C80}">
  <ds:schemaRefs>
    <ds:schemaRef ds:uri="http://schemas.microsoft.com/sharepoint/v4/fields"/>
    <ds:schemaRef ds:uri="http://schemas.openxmlformats.org/package/2006/metadata/core-properties"/>
    <ds:schemaRef ds:uri="a81de072-2da3-4674-a137-2970983deb0e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9667af79-7fde-4cc5-97ad-0a3ab64d269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F669A0-1FC7-465D-8F1E-03D17D656E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7af79-7fde-4cc5-97ad-0a3ab64d269e"/>
    <ds:schemaRef ds:uri="http://schemas.microsoft.com/sharepoint/v4/fields"/>
    <ds:schemaRef ds:uri="a81de072-2da3-4674-a137-2970983deb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1022</Words>
  <Application>Microsoft Office PowerPoint</Application>
  <PresentationFormat>Bildschirmpräsentation (4:3)</PresentationFormat>
  <Paragraphs>252</Paragraphs>
  <Slides>22</Slides>
  <Notes>22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5" baseType="lpstr">
      <vt:lpstr>Arial</vt:lpstr>
      <vt:lpstr>Wingdings</vt:lpstr>
      <vt:lpstr>Office Theme</vt:lpstr>
      <vt:lpstr>Eine Seilbahn für Wuppertal – Aktueller Stand</vt:lpstr>
      <vt:lpstr>Einleitung (1)</vt:lpstr>
      <vt:lpstr>Einleitung (2)</vt:lpstr>
      <vt:lpstr>Einleitung (3)</vt:lpstr>
      <vt:lpstr>Büro OPB</vt:lpstr>
      <vt:lpstr>Referenzprojekte</vt:lpstr>
      <vt:lpstr>Allgemeines zur Kostenermittlung</vt:lpstr>
      <vt:lpstr>Planfeststellungsverfahren allgemein</vt:lpstr>
      <vt:lpstr>Abgestimmte Prämissen Investitionskosten (1)</vt:lpstr>
      <vt:lpstr>Abgestimmte Prämissen Investitionskosten (2)</vt:lpstr>
      <vt:lpstr>Investitionskosten Vorstudie zur technischen Machbarkeit</vt:lpstr>
      <vt:lpstr>Vorzugsvariante WSW-Weiterentwicklung</vt:lpstr>
      <vt:lpstr>Investitionskosten Variante WSW- Weiterentwicklung + städtische Anforderungen</vt:lpstr>
      <vt:lpstr>Investitionskosten Variante WSW- Weiterentwicklung + städtische Anforderungen + weitere Handlungsoptionen</vt:lpstr>
      <vt:lpstr>Darstellung der Risiken (1)</vt:lpstr>
      <vt:lpstr>Darstellung der Risiken (2)</vt:lpstr>
      <vt:lpstr>Abgestimmte Prämissen Förderquoten</vt:lpstr>
      <vt:lpstr>Förderrahmen Variante WSW- Weiterentwicklung + städtische Anforderungen</vt:lpstr>
      <vt:lpstr>Abgestimmte Betriebskosten pro Jahr</vt:lpstr>
      <vt:lpstr>Vereinfachte Standardisierte Bewertung</vt:lpstr>
      <vt:lpstr>Überarbeitete Nutzen-Kosten-Untersuchung (Standi, Stand 02/2017)</vt:lpstr>
      <vt:lpstr>Zusammenfassung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Windows User</dc:creator>
  <cp:lastModifiedBy>Froning, Ludwig</cp:lastModifiedBy>
  <cp:revision>345</cp:revision>
  <cp:lastPrinted>2017-03-02T08:12:24Z</cp:lastPrinted>
  <dcterms:created xsi:type="dcterms:W3CDTF">2015-11-09T09:52:02Z</dcterms:created>
  <dcterms:modified xsi:type="dcterms:W3CDTF">2017-10-05T14:24:52Z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0x0101003096C689CA5C4FD8961A9703D84AAC1C00603F8794FE8A114BA632519382108E07</vt:lpwstr>
  </property>
  <property fmtid="{D5CDD505-2E9C-101B-9397-08002B2CF9AE}" pid="3" name="triServices">
    <vt:lpwstr/>
  </property>
  <property fmtid="{D5CDD505-2E9C-101B-9397-08002B2CF9AE}" pid="4" name="triThemes">
    <vt:lpwstr>473;#Mediencenter|a41aeb28-f9d1-4275-af06-d2962928612c</vt:lpwstr>
  </property>
  <property fmtid="{D5CDD505-2E9C-101B-9397-08002B2CF9AE}" pid="5" name="triTargetGroup">
    <vt:lpwstr/>
  </property>
  <property fmtid="{D5CDD505-2E9C-101B-9397-08002B2CF9AE}" pid="6" name="triDocumentClass">
    <vt:lpwstr>461;#normal|c3835526-0862-4f70-94ec-8b66b2ab550e</vt:lpwstr>
  </property>
  <property fmtid="{D5CDD505-2E9C-101B-9397-08002B2CF9AE}" pid="7" name="triOrgUnits">
    <vt:lpwstr>428;#012|d632e4f1-57f8-4bdd-9c16-d3ae961d4a1c</vt:lpwstr>
  </property>
  <property fmtid="{D5CDD505-2E9C-101B-9397-08002B2CF9AE}" pid="8" name="triDocumentTyp">
    <vt:lpwstr>768;#Präsentation|ea2c0af7-9bd3-48b8-aac7-d0725ddf0543</vt:lpwstr>
  </property>
  <property fmtid="{D5CDD505-2E9C-101B-9397-08002B2CF9AE}" pid="9" name="triTheme">
    <vt:lpwstr>781;#PowerPoint|ec192bca-c9dc-44c9-813c-b727302243cc</vt:lpwstr>
  </property>
</Properties>
</file>