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8" r:id="rId3"/>
    <p:sldId id="389" r:id="rId4"/>
    <p:sldId id="263" r:id="rId5"/>
    <p:sldId id="265" r:id="rId6"/>
    <p:sldId id="391" r:id="rId7"/>
    <p:sldId id="281" r:id="rId8"/>
    <p:sldId id="266" r:id="rId9"/>
    <p:sldId id="280" r:id="rId10"/>
    <p:sldId id="270" r:id="rId11"/>
    <p:sldId id="392" r:id="rId12"/>
    <p:sldId id="393" r:id="rId13"/>
    <p:sldId id="271" r:id="rId14"/>
  </p:sldIdLst>
  <p:sldSz cx="9144000" cy="6858000" type="screen4x3"/>
  <p:notesSz cx="67976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8000"/>
    <a:srgbClr val="CCFF99"/>
    <a:srgbClr val="99FF99"/>
    <a:srgbClr val="009900"/>
    <a:srgbClr val="33FF8F"/>
    <a:srgbClr val="F7F7F7"/>
    <a:srgbClr val="00B050"/>
    <a:srgbClr val="FFFF99"/>
    <a:srgbClr val="004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>
      <p:cViewPr varScale="1">
        <p:scale>
          <a:sx n="52" d="100"/>
          <a:sy n="52" d="100"/>
        </p:scale>
        <p:origin x="11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371" y="38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6145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D770-BC05-4CC2-B9B5-88CADE5802CE}" type="datetimeFigureOut">
              <a:rPr lang="de-DE" smtClean="0"/>
              <a:pPr/>
              <a:t>20.05.2019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8" y="9361828"/>
            <a:ext cx="2946145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361828"/>
            <a:ext cx="2946144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4DD83-16FD-4CD8-B70F-80906756219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22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7" y="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6246-141B-4625-AC5C-1FD21A8C6F2E}" type="datetimeFigureOut">
              <a:rPr lang="de-DE" smtClean="0"/>
              <a:pPr/>
              <a:t>20.05.2019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7" y="9362246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7" y="9362246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54932-E8CF-4700-9B69-79A4B723F2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79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00800" cy="143103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336600"/>
                </a:solidFill>
              </a:defRPr>
            </a:lvl1pPr>
          </a:lstStyle>
          <a:p>
            <a:r>
              <a:rPr lang="de-DE" dirty="0"/>
              <a:t>Titel</a:t>
            </a:r>
          </a:p>
        </p:txBody>
      </p:sp>
      <p:pic>
        <p:nvPicPr>
          <p:cNvPr id="11" name="Grafik 10" descr="logos-foerder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4000" y="5661247"/>
            <a:ext cx="8604000" cy="542268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336600"/>
                </a:solidFill>
              </a:rPr>
              <a:t>Kommunale Koordinierung Wuppertal</a:t>
            </a:r>
          </a:p>
        </p:txBody>
      </p:sp>
      <p:pic>
        <p:nvPicPr>
          <p:cNvPr id="15" name="Grafik 14" descr="wupperwur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000" y="270000"/>
            <a:ext cx="684000" cy="221189"/>
          </a:xfrm>
          <a:prstGeom prst="rect">
            <a:avLst/>
          </a:prstGeom>
        </p:spPr>
      </p:pic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Kommunale Koordinierung Wuppertal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270000" y="5445224"/>
            <a:ext cx="115212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800" b="1" dirty="0">
                <a:solidFill>
                  <a:srgbClr val="336600"/>
                </a:solidFill>
              </a:rPr>
              <a:t>Gefördert von :</a:t>
            </a:r>
          </a:p>
        </p:txBody>
      </p:sp>
      <p:pic>
        <p:nvPicPr>
          <p:cNvPr id="13" name="Grafik 12" descr="Logo_NRW_KAOA_RZ_RGB300dpi_2013-07-29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987824" y="1700808"/>
            <a:ext cx="2880000" cy="11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1520" y="548680"/>
            <a:ext cx="8640960" cy="648072"/>
          </a:xfrm>
          <a:prstGeom prst="rect">
            <a:avLst/>
          </a:prstGeom>
        </p:spPr>
        <p:txBody>
          <a:bodyPr lIns="0"/>
          <a:lstStyle>
            <a:lvl1pPr algn="l">
              <a:defRPr sz="3200" u="sng" baseline="0">
                <a:solidFill>
                  <a:srgbClr val="336600"/>
                </a:solidFill>
              </a:defRPr>
            </a:lvl1pPr>
          </a:lstStyle>
          <a:p>
            <a:r>
              <a:rPr lang="de-DE" dirty="0"/>
              <a:t>Titel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824536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4" name="Grafik 13" descr="wupperwur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000" y="270000"/>
            <a:ext cx="684000" cy="221194"/>
          </a:xfrm>
          <a:prstGeom prst="rect">
            <a:avLst/>
          </a:prstGeom>
        </p:spPr>
      </p:pic>
      <p:pic>
        <p:nvPicPr>
          <p:cNvPr id="16" name="Grafik 15" descr="Logo_NRW_KAOA_RZ_RGB300dpi_2013-07-29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08000" y="270000"/>
            <a:ext cx="684000" cy="2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"/>
          </a:xfrm>
          <a:prstGeom prst="rect">
            <a:avLst/>
          </a:prstGeom>
        </p:spPr>
        <p:txBody>
          <a:bodyPr lIns="0"/>
          <a:lstStyle>
            <a:lvl1pPr algn="l">
              <a:defRPr sz="3200" u="sng" baseline="0">
                <a:solidFill>
                  <a:srgbClr val="336600"/>
                </a:solidFill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176464" cy="4896544"/>
          </a:xfrm>
          <a:prstGeom prst="rect">
            <a:avLst/>
          </a:prstGeom>
        </p:spPr>
        <p:txBody>
          <a:bodyPr l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182616" cy="4896544"/>
          </a:xfrm>
          <a:prstGeom prst="rect">
            <a:avLst/>
          </a:prstGeom>
        </p:spPr>
        <p:txBody>
          <a:bodyPr l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 descr="Logo_NRW_KAOA_RZ_RGB300dpi_2013-07-2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8000" y="270000"/>
            <a:ext cx="684000" cy="263027"/>
          </a:xfrm>
          <a:prstGeom prst="rect">
            <a:avLst/>
          </a:prstGeom>
        </p:spPr>
      </p:pic>
      <p:pic>
        <p:nvPicPr>
          <p:cNvPr id="13" name="Grafik 12" descr="wupperwur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000" y="270000"/>
            <a:ext cx="684000" cy="2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Kommunale Koordinierung Wuppertal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Grafik 8" descr="wupperwur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000" y="270000"/>
            <a:ext cx="684000" cy="221194"/>
          </a:xfrm>
          <a:prstGeom prst="rect">
            <a:avLst/>
          </a:prstGeom>
        </p:spPr>
      </p:pic>
      <p:pic>
        <p:nvPicPr>
          <p:cNvPr id="10" name="Grafik 9" descr="Logo_NRW_KAOA_RZ_RGB300dpi_2013-07-29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08000" y="270000"/>
            <a:ext cx="684000" cy="2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1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 descr="wupperwur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000" y="270000"/>
            <a:ext cx="684000" cy="221194"/>
          </a:xfrm>
          <a:prstGeom prst="rect">
            <a:avLst/>
          </a:prstGeom>
        </p:spPr>
      </p:pic>
      <p:pic>
        <p:nvPicPr>
          <p:cNvPr id="13" name="Grafik 12" descr="Logo_NRW_KAOA_RZ_RGB300dpi_2013-07-29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08000" y="270000"/>
            <a:ext cx="684000" cy="2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9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51520" y="6453336"/>
            <a:ext cx="1152128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27.06.2018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5"/>
            <a:ext cx="36004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453336"/>
            <a:ext cx="115212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kaoa-banner-033.png"/>
          <p:cNvPicPr>
            <a:picLocks noChangeAspect="1"/>
          </p:cNvPicPr>
          <p:nvPr userDrawn="1"/>
        </p:nvPicPr>
        <p:blipFill>
          <a:blip r:embed="rId7" cstate="print"/>
          <a:srcRect t="91534"/>
          <a:stretch>
            <a:fillRect/>
          </a:stretch>
        </p:blipFill>
        <p:spPr>
          <a:xfrm>
            <a:off x="268230" y="6309320"/>
            <a:ext cx="8607540" cy="1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8" r:id="rId3"/>
    <p:sldLayoutId id="2147483691" r:id="rId4"/>
    <p:sldLayoutId id="2147483693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le-beruf-wuppertal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ulministerium.nrw.de/docs/Schulsystem/Praevention/Beratungslehrkraefte/Kontext/Beratungstaetigkeiten-von-Lehrerinnen-und-Lehrern-in-der-Schule-_3_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erufsorientierung-nrw.de/cms/upload/images/BSO_GIB_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212976"/>
            <a:ext cx="7200800" cy="1647056"/>
          </a:xfrm>
        </p:spPr>
        <p:txBody>
          <a:bodyPr/>
          <a:lstStyle/>
          <a:p>
            <a:r>
              <a:rPr lang="de-DE" sz="3600" dirty="0"/>
              <a:t>KAoA Thementag Jahrgangsstufe 8</a:t>
            </a:r>
            <a:br>
              <a:rPr lang="de-DE" sz="3600" dirty="0"/>
            </a:br>
            <a:r>
              <a:rPr lang="de-DE" sz="3600" dirty="0"/>
              <a:t>Workshop </a:t>
            </a:r>
            <a:br>
              <a:rPr lang="de-DE" sz="3600" dirty="0"/>
            </a:br>
            <a:r>
              <a:rPr lang="de-DE" sz="3600" dirty="0"/>
              <a:t>Beratung - Berufswahlpass</a:t>
            </a:r>
          </a:p>
        </p:txBody>
      </p:sp>
    </p:spTree>
    <p:extLst>
      <p:ext uri="{BB962C8B-B14F-4D97-AF65-F5344CB8AC3E}">
        <p14:creationId xmlns:p14="http://schemas.microsoft.com/office/powerpoint/2010/main" val="91763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Was kann Ihre Aufgabe sein?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6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Wie kann ich in meinem Fach den BWP einsetzen? </a:t>
            </a:r>
          </a:p>
          <a:p>
            <a:r>
              <a:rPr lang="de-DE" dirty="0">
                <a:solidFill>
                  <a:srgbClr val="336600"/>
                </a:solidFill>
              </a:rPr>
              <a:t>	(fachaffine Überlegungen)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Wie kann ich als Klassenlehrer den BWP einsetzen? </a:t>
            </a:r>
          </a:p>
          <a:p>
            <a:r>
              <a:rPr lang="de-DE" dirty="0">
                <a:solidFill>
                  <a:srgbClr val="336600"/>
                </a:solidFill>
              </a:rPr>
              <a:t>	(Beratung und Coaching, Freistunden, Lebenswegplanung)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Möglichkeiten der Überwachung und Sicherstellung der Verwendung des BWPs als implementiertes SBO in Schule?</a:t>
            </a:r>
          </a:p>
          <a:p>
            <a:r>
              <a:rPr lang="de-DE" dirty="0">
                <a:solidFill>
                  <a:srgbClr val="336600"/>
                </a:solidFill>
              </a:rPr>
              <a:t>	(BO-Curriculum, Initiativen in der eigenen Arbeit)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Was läuft an meiner Schule bereits gut?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336600"/>
                </a:solidFill>
              </a:rPr>
              <a:t>Bitte tauschen Sie sich in Kleingruppen aus und halten Sie Ihre Ergebnisse fest. </a:t>
            </a:r>
            <a:endParaRPr lang="de-DE" dirty="0">
              <a:solidFill>
                <a:srgbClr val="3366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7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000" dirty="0"/>
              <a:t>Möglicher Ablauf eines Beratungsgesprächs vor Klasse 8/vor BFE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58644"/>
            <a:ext cx="3760819" cy="52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29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3899802" cy="56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61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Wo bekommen Sie Infos/Unterstützung/Material?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391490"/>
            <a:ext cx="8640960" cy="48245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Hier!</a:t>
            </a:r>
          </a:p>
          <a:p>
            <a:endParaRPr lang="de-DE" dirty="0">
              <a:solidFill>
                <a:srgbClr val="336600"/>
              </a:solidFill>
            </a:endParaRPr>
          </a:p>
          <a:p>
            <a:pPr algn="ctr"/>
            <a:r>
              <a:rPr lang="de-DE" sz="3600" dirty="0">
                <a:hlinkClick r:id="rId2"/>
              </a:rPr>
              <a:t>www.schule-beruf-wuppertal.de</a:t>
            </a:r>
            <a:endParaRPr lang="de-DE" sz="3600" dirty="0"/>
          </a:p>
          <a:p>
            <a:pPr algn="ctr"/>
            <a:endParaRPr lang="de-DE" sz="2600" dirty="0"/>
          </a:p>
          <a:p>
            <a:pPr algn="ctr"/>
            <a:endParaRPr lang="de-DE" sz="2600" dirty="0"/>
          </a:p>
          <a:p>
            <a:pPr algn="ctr"/>
            <a:endParaRPr lang="de-DE" sz="2600" dirty="0"/>
          </a:p>
          <a:p>
            <a:pPr algn="ctr"/>
            <a:r>
              <a:rPr lang="de-DE" sz="2600" b="1" dirty="0">
                <a:solidFill>
                  <a:srgbClr val="336600"/>
                </a:solidFill>
              </a:rPr>
              <a:t>Vielen Dank für Ihr Interesse und Ihre Mitarbeit! </a:t>
            </a:r>
          </a:p>
          <a:p>
            <a:endParaRPr lang="de-DE" b="1" dirty="0">
              <a:solidFill>
                <a:srgbClr val="3366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5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b="1" u="none" dirty="0"/>
              <a:t>Beratung an Schule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336600"/>
                </a:solidFill>
              </a:rPr>
              <a:t>Beratungstätigkeit als Aufgabe der Lehrerinnen und Lehrer </a:t>
            </a:r>
          </a:p>
          <a:p>
            <a:r>
              <a:rPr lang="de-DE" dirty="0">
                <a:solidFill>
                  <a:srgbClr val="336600"/>
                </a:solidFill>
              </a:rPr>
              <a:t>Beratung ist wie Unterrichten, Erziehen und Beurteilen Aufgabe aller Lehrerinnen und Lehrer (§ 44 </a:t>
            </a:r>
            <a:r>
              <a:rPr lang="de-DE" dirty="0" err="1">
                <a:solidFill>
                  <a:srgbClr val="336600"/>
                </a:solidFill>
              </a:rPr>
              <a:t>SchulG</a:t>
            </a:r>
            <a:r>
              <a:rPr lang="de-DE" dirty="0">
                <a:solidFill>
                  <a:srgbClr val="336600"/>
                </a:solidFill>
              </a:rPr>
              <a:t>, § 9 Absatz 1 ADO - BASS Nr. 4)</a:t>
            </a:r>
          </a:p>
          <a:p>
            <a:endParaRPr lang="de-DE" sz="900" dirty="0">
              <a:solidFill>
                <a:srgbClr val="336600"/>
              </a:solidFill>
            </a:endParaRPr>
          </a:p>
          <a:p>
            <a:r>
              <a:rPr lang="de-DE" sz="1800" dirty="0">
                <a:solidFill>
                  <a:srgbClr val="336600"/>
                </a:solidFill>
              </a:rPr>
              <a:t>Sie bezieht sich vor allem auf die Beratung von Schülerinnen und Schülern sowie von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336600"/>
                </a:solidFill>
              </a:rPr>
              <a:t>über Bildungsangebote, Schullaufbahn, Übergänge in andere Schulen und weitere Bildungswege einschließlich der </a:t>
            </a:r>
            <a:r>
              <a:rPr lang="de-DE" sz="1800" dirty="0" err="1">
                <a:solidFill>
                  <a:srgbClr val="336600"/>
                </a:solidFill>
              </a:rPr>
              <a:t>Berufs-und</a:t>
            </a:r>
            <a:r>
              <a:rPr lang="de-DE" sz="1800" dirty="0">
                <a:solidFill>
                  <a:srgbClr val="336600"/>
                </a:solidFill>
              </a:rPr>
              <a:t> Studienorientierung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336600"/>
                </a:solidFill>
              </a:rPr>
              <a:t>sowie bei Lernschwierigkeiten, Verhaltensauffälligkeiten und weiteren den Bildungsweg der Kinder und Jugendlichen berührenden besonderen oder psychosozialen Problemlagen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33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336600"/>
              </a:solidFill>
            </a:endParaRPr>
          </a:p>
          <a:p>
            <a:pPr lvl="0"/>
            <a:r>
              <a:rPr lang="de-DE" sz="900" dirty="0">
                <a:solidFill>
                  <a:srgbClr val="336600"/>
                </a:solidFill>
                <a:hlinkClick r:id="rId2"/>
              </a:rPr>
              <a:t>https://www.schulministerium.nrw.de/docs/Schulsystem/Praevention/Beratungslehrkraefte/Kontext/Beratungstaetigkeiten-von-Lehrerinnen-und-Lehrern-in-der-Schule-_3_.pdf</a:t>
            </a:r>
            <a:r>
              <a:rPr lang="de-DE" sz="900" dirty="0">
                <a:solidFill>
                  <a:srgbClr val="336600"/>
                </a:solidFill>
              </a:rPr>
              <a:t>, Zugriff: 20.5.19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solidFill>
                <a:srgbClr val="3366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60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b="1" u="none" dirty="0"/>
              <a:t>Beratung an Schule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336600"/>
                </a:solidFill>
              </a:rPr>
              <a:t>Die Rolle der Lehrer im Bereich der Beruflichen Orientierung:</a:t>
            </a:r>
          </a:p>
          <a:p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Lehrer sind keine Berufsberater!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Sie sind Gesprächspartner für die Schüler (und Eltern).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Sie leiten die Schüler zur Reflexion 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Sie begleiten die Schüler.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92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Ablauf KAoA…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rgbClr val="336600"/>
              </a:solidFill>
            </a:endParaRPr>
          </a:p>
          <a:p>
            <a:endParaRPr lang="de-DE" dirty="0">
              <a:solidFill>
                <a:srgbClr val="336600"/>
              </a:solidFill>
            </a:endParaRPr>
          </a:p>
          <a:p>
            <a:endParaRPr lang="de-DE" dirty="0">
              <a:solidFill>
                <a:srgbClr val="336600"/>
              </a:solidFill>
            </a:endParaRPr>
          </a:p>
          <a:p>
            <a:endParaRPr lang="de-DE" dirty="0">
              <a:solidFill>
                <a:srgbClr val="336600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1200" dirty="0">
              <a:solidFill>
                <a:srgbClr val="3366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8" name="Picture 9" descr="Prozess der Berufs- und Studienorientierung">
            <a:hlinkClick r:id="rId2" tooltip="&lt;a href='upload/pdf/BSO_GIB.pdf'&gt;Download als PDF &lt;/a&gt;"/>
            <a:extLst>
              <a:ext uri="{FF2B5EF4-FFF2-40B4-BE49-F238E27FC236}">
                <a16:creationId xmlns:a16="http://schemas.microsoft.com/office/drawing/2014/main" xmlns="" id="{41A9D6F7-77E9-4C6E-969C-8ED68D58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8" y="1772816"/>
            <a:ext cx="8811124" cy="29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4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Der BWP – Eine Chance zur Systematisierung…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648325" indent="-88900"/>
            <a:endParaRPr lang="de-DE" dirty="0"/>
          </a:p>
          <a:p>
            <a:pPr marL="5648325" indent="-88900"/>
            <a:endParaRPr lang="de-DE" dirty="0"/>
          </a:p>
          <a:p>
            <a:pPr marL="4129088"/>
            <a:r>
              <a:rPr lang="de-DE" dirty="0">
                <a:solidFill>
                  <a:srgbClr val="336600"/>
                </a:solidFill>
              </a:rPr>
              <a:t>…der </a:t>
            </a:r>
            <a:r>
              <a:rPr lang="de-DE" b="1" dirty="0">
                <a:solidFill>
                  <a:srgbClr val="336600"/>
                </a:solidFill>
              </a:rPr>
              <a:t>Berufswahlpass</a:t>
            </a:r>
            <a:r>
              <a:rPr lang="de-DE" dirty="0">
                <a:solidFill>
                  <a:srgbClr val="336600"/>
                </a:solidFill>
              </a:rPr>
              <a:t> kann erste Eindrücke und Beratungen (PA + BFE) </a:t>
            </a:r>
            <a:r>
              <a:rPr lang="de-DE" b="1" dirty="0">
                <a:solidFill>
                  <a:srgbClr val="336600"/>
                </a:solidFill>
              </a:rPr>
              <a:t>dokumentieren</a:t>
            </a:r>
            <a:r>
              <a:rPr lang="de-DE" dirty="0">
                <a:solidFill>
                  <a:srgbClr val="336600"/>
                </a:solidFill>
              </a:rPr>
              <a:t> und alle folgenden Erfahrungen, Beratungen und Entscheidungen der </a:t>
            </a:r>
            <a:r>
              <a:rPr lang="de-DE" dirty="0" err="1">
                <a:solidFill>
                  <a:srgbClr val="336600"/>
                </a:solidFill>
              </a:rPr>
              <a:t>SuS</a:t>
            </a:r>
            <a:r>
              <a:rPr lang="de-DE" dirty="0">
                <a:solidFill>
                  <a:srgbClr val="336600"/>
                </a:solidFill>
              </a:rPr>
              <a:t> </a:t>
            </a:r>
            <a:r>
              <a:rPr lang="de-DE" b="1" dirty="0">
                <a:solidFill>
                  <a:srgbClr val="336600"/>
                </a:solidFill>
              </a:rPr>
              <a:t>systematisieren</a:t>
            </a:r>
            <a:r>
              <a:rPr lang="de-DE" dirty="0">
                <a:solidFill>
                  <a:srgbClr val="336600"/>
                </a:solidFill>
              </a:rPr>
              <a:t> und sie bis zu einer Übergangsentscheidung </a:t>
            </a:r>
            <a:r>
              <a:rPr lang="de-DE" b="1" dirty="0">
                <a:solidFill>
                  <a:srgbClr val="336600"/>
                </a:solidFill>
              </a:rPr>
              <a:t>begleiten</a:t>
            </a:r>
            <a:r>
              <a:rPr lang="de-DE" dirty="0">
                <a:solidFill>
                  <a:srgbClr val="336600"/>
                </a:solidFill>
              </a:rPr>
              <a:t>…</a:t>
            </a:r>
          </a:p>
          <a:p>
            <a:pPr marL="5559425"/>
            <a:endParaRPr lang="de-DE" dirty="0">
              <a:solidFill>
                <a:srgbClr val="336600"/>
              </a:solidFill>
            </a:endParaRPr>
          </a:p>
          <a:p>
            <a:pPr marL="5559425"/>
            <a:endParaRPr lang="de-DE" dirty="0">
              <a:solidFill>
                <a:srgbClr val="336600"/>
              </a:solidFill>
            </a:endParaRPr>
          </a:p>
          <a:p>
            <a:pPr marL="5559425"/>
            <a:endParaRPr lang="de-DE" dirty="0">
              <a:solidFill>
                <a:srgbClr val="336600"/>
              </a:solidFill>
            </a:endParaRPr>
          </a:p>
          <a:p>
            <a:pPr marL="5559425" indent="-5470525"/>
            <a:r>
              <a:rPr lang="de-DE" sz="800" dirty="0">
                <a:solidFill>
                  <a:srgbClr val="336600"/>
                </a:solidFill>
              </a:rPr>
              <a:t>  Foto: </a:t>
            </a:r>
            <a:r>
              <a:rPr lang="de-DE" sz="800" dirty="0" err="1">
                <a:solidFill>
                  <a:srgbClr val="336600"/>
                </a:solidFill>
              </a:rPr>
              <a:t>Pixelio</a:t>
            </a:r>
            <a:r>
              <a:rPr lang="de-DE" sz="800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342476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8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A5D44A-5EB6-4875-8B10-D14D668FE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Vereinbarungen mit Akteuren und Beratern…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9994206-2B0B-4ABA-ABCF-BBBD10165C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Beratungen in Schule finden immer auch mit dem BWP statt, eine Auseinandersetzung muss im Vorfeld erfolgen (</a:t>
            </a:r>
            <a:r>
              <a:rPr lang="de-DE" dirty="0" err="1">
                <a:solidFill>
                  <a:srgbClr val="336600"/>
                </a:solidFill>
              </a:rPr>
              <a:t>SuS</a:t>
            </a:r>
            <a:r>
              <a:rPr lang="de-DE" dirty="0">
                <a:solidFill>
                  <a:srgbClr val="336600"/>
                </a:solidFill>
              </a:rPr>
              <a:t> und </a:t>
            </a:r>
            <a:r>
              <a:rPr lang="de-DE" dirty="0" err="1">
                <a:solidFill>
                  <a:srgbClr val="336600"/>
                </a:solidFill>
              </a:rPr>
              <a:t>KuK</a:t>
            </a:r>
            <a:r>
              <a:rPr lang="de-DE" dirty="0">
                <a:solidFill>
                  <a:srgbClr val="336600"/>
                </a:solidFill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Eltern sollten dazu angehalten werden, sich ebenfalls mit dem BWP auseinander zu setzen.</a:t>
            </a:r>
          </a:p>
          <a:p>
            <a:r>
              <a:rPr lang="de-DE" sz="2000" dirty="0">
                <a:solidFill>
                  <a:srgbClr val="336600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Vernetzung des BWP curricular und systemisch im BO-Prozess</a:t>
            </a:r>
          </a:p>
          <a:p>
            <a:r>
              <a:rPr lang="de-DE" sz="2000" dirty="0">
                <a:solidFill>
                  <a:srgbClr val="336600"/>
                </a:solidFill>
              </a:rPr>
              <a:t>	(BO-Curriculum, Nutzung möglichst vieler Partner) </a:t>
            </a:r>
            <a:r>
              <a:rPr lang="de-DE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FB408C-466C-4F55-8CD6-B314A3189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27.06.2018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2B73D57-B83C-4A3D-AA40-37A45A00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43D6C83-28BB-444B-AAA0-63096592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42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A5D44A-5EB6-4875-8B10-D14D668FE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Vereinbarungen mit Akteuren und Beratern…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9994206-2B0B-4ABA-ABCF-BBBD10165C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BA und JC nehmen diese Vereinbarungen in die Kooperations- </a:t>
            </a:r>
            <a:r>
              <a:rPr lang="de-DE" dirty="0" err="1">
                <a:solidFill>
                  <a:srgbClr val="336600"/>
                </a:solidFill>
              </a:rPr>
              <a:t>vereinbarungen</a:t>
            </a:r>
            <a:r>
              <a:rPr lang="de-DE" dirty="0">
                <a:solidFill>
                  <a:srgbClr val="336600"/>
                </a:solidFill>
              </a:rPr>
              <a:t> mit den Schulen auf.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BA und JC nehmen Hinweis auf BWP an prominenter Stelle in ihre Einladungen an die </a:t>
            </a:r>
            <a:r>
              <a:rPr lang="de-DE" dirty="0" err="1">
                <a:solidFill>
                  <a:srgbClr val="336600"/>
                </a:solidFill>
              </a:rPr>
              <a:t>SuS</a:t>
            </a:r>
            <a:r>
              <a:rPr lang="de-DE" dirty="0">
                <a:solidFill>
                  <a:srgbClr val="336600"/>
                </a:solidFill>
              </a:rPr>
              <a:t> auf.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JC und BA führen eine inhaltsgleiche Kurzdokumentation der Beratungen durch.</a:t>
            </a:r>
          </a:p>
          <a:p>
            <a:pPr lvl="0"/>
            <a:r>
              <a:rPr lang="de-DE" dirty="0">
                <a:solidFill>
                  <a:srgbClr val="336600"/>
                </a:solidFill>
                <a:sym typeface="Wingdings" panose="05000000000000000000" pitchFamily="2" charset="2"/>
              </a:rPr>
              <a:t>	 D</a:t>
            </a:r>
            <a:r>
              <a:rPr lang="de-DE" dirty="0">
                <a:solidFill>
                  <a:srgbClr val="336600"/>
                </a:solidFill>
              </a:rPr>
              <a:t>okumentation der Beratungsgespräche im BWP.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Wunsch: Lückenlose Sicherstellung, dass alle </a:t>
            </a:r>
            <a:r>
              <a:rPr lang="de-DE" dirty="0" err="1">
                <a:solidFill>
                  <a:srgbClr val="336600"/>
                </a:solidFill>
              </a:rPr>
              <a:t>SuS</a:t>
            </a:r>
            <a:r>
              <a:rPr lang="de-DE" dirty="0">
                <a:solidFill>
                  <a:srgbClr val="336600"/>
                </a:solidFill>
              </a:rPr>
              <a:t> Beratungen bei der BA/JC erfahren haben.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BKs achten zunehmend auf die Durchsicht des BWPs bei der Neuaufnahme von </a:t>
            </a:r>
            <a:r>
              <a:rPr lang="de-DE" dirty="0" err="1">
                <a:solidFill>
                  <a:srgbClr val="336600"/>
                </a:solidFill>
              </a:rPr>
              <a:t>SuS</a:t>
            </a:r>
            <a:r>
              <a:rPr lang="de-DE" dirty="0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FB408C-466C-4F55-8CD6-B314A3189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2B73D57-B83C-4A3D-AA40-37A45A00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43D6C83-28BB-444B-AAA0-63096592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69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Der Berufswahlpass – Aufbau und Inhalt…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50405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Los geht´s… 		</a:t>
            </a:r>
            <a:r>
              <a:rPr lang="de-DE" sz="1400" dirty="0">
                <a:solidFill>
                  <a:srgbClr val="336600"/>
                </a:solidFill>
              </a:rPr>
              <a:t>Startschuss BO-Prozess, Kennenlernen von Akteuren und 					Vorbereitung erster Schritte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Mein Potenzial…</a:t>
            </a:r>
            <a:r>
              <a:rPr lang="de-DE" sz="1400" dirty="0">
                <a:solidFill>
                  <a:srgbClr val="336600"/>
                </a:solidFill>
              </a:rPr>
              <a:t> 		Reflexion eigener Stärken, Selbst- und Fremdeinschätzung, 					Initialzündung BO</a:t>
            </a: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Meine Berufsfelder… 	</a:t>
            </a:r>
            <a:r>
              <a:rPr lang="de-DE" sz="1400" dirty="0">
                <a:solidFill>
                  <a:srgbClr val="336600"/>
                </a:solidFill>
              </a:rPr>
              <a:t>Erster Praxiskontakt, Erfahrung Arbeitswelt, Reflexion der Eindrücke </a:t>
            </a: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Meine Praktika… 		</a:t>
            </a:r>
            <a:r>
              <a:rPr lang="de-DE" sz="1400" dirty="0">
                <a:solidFill>
                  <a:srgbClr val="336600"/>
                </a:solidFill>
              </a:rPr>
              <a:t>Vertiefte Praxiseinsicht als Folgeentscheidung, Dokumentation und 				Reflexion</a:t>
            </a: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Anschluss und Studium… 	</a:t>
            </a:r>
            <a:r>
              <a:rPr lang="de-DE" sz="1400" dirty="0">
                <a:solidFill>
                  <a:srgbClr val="336600"/>
                </a:solidFill>
              </a:rPr>
              <a:t>Orientierungsprozess an Hochschulen, ZSB, Hospitation, 					akademische Berufsfelder kennenlernen, Wissenschaftspropädeutik</a:t>
            </a: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Mein Übergang… 		</a:t>
            </a:r>
            <a:r>
              <a:rPr lang="de-DE" sz="1400" dirty="0">
                <a:solidFill>
                  <a:srgbClr val="336600"/>
                </a:solidFill>
              </a:rPr>
              <a:t>Gestaltung des Übergangs Schule-Beruf, Entscheidung auf 					Grundlage eigener Stärken Praxiserfahrungen Beratungen, 					Unterstützung durch BA ZSB JH etc. </a:t>
            </a:r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336600"/>
                </a:solidFill>
              </a:rPr>
              <a:t>Hinweis: BWP in einfacher Sprache (Download); BWP in digitaler Form in Arbeit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336600"/>
                </a:solidFill>
              </a:rPr>
              <a:t>10 Minuten Zeit zum Stöbern und Blättern im BWP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41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B402E8-BF8C-426C-B2DE-D9BFE6471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Wo, wie, wann und von wem wird der BWP genutzt?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06457DF-A461-4E99-BB3D-56A93FBC4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392488"/>
          </a:xfrm>
        </p:spPr>
        <p:txBody>
          <a:bodyPr/>
          <a:lstStyle/>
          <a:p>
            <a:r>
              <a:rPr lang="de-DE" dirty="0">
                <a:solidFill>
                  <a:srgbClr val="336600"/>
                </a:solidFill>
              </a:rPr>
              <a:t>Einsatzmöglichkeiten des BWPs…</a:t>
            </a:r>
          </a:p>
          <a:p>
            <a:endParaRPr lang="de-DE" dirty="0">
              <a:solidFill>
                <a:srgbClr val="3366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336600"/>
                </a:solidFill>
              </a:rPr>
              <a:t>Ankerfach</a:t>
            </a:r>
            <a:r>
              <a:rPr lang="de-DE" dirty="0">
                <a:solidFill>
                  <a:srgbClr val="336600"/>
                </a:solidFill>
              </a:rPr>
              <a:t> in Schule festlegen: Vor- und Nachbereitung der SBOs…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6600"/>
                </a:solidFill>
              </a:rPr>
              <a:t>Ergänzende Nutzung im </a:t>
            </a:r>
            <a:r>
              <a:rPr lang="de-DE" b="1" dirty="0">
                <a:solidFill>
                  <a:srgbClr val="336600"/>
                </a:solidFill>
              </a:rPr>
              <a:t>Fachunterricht</a:t>
            </a:r>
            <a:r>
              <a:rPr lang="de-DE" dirty="0">
                <a:solidFill>
                  <a:srgbClr val="336600"/>
                </a:solidFill>
              </a:rPr>
              <a:t> (</a:t>
            </a:r>
            <a:r>
              <a:rPr lang="de-DE" dirty="0" err="1">
                <a:solidFill>
                  <a:srgbClr val="336600"/>
                </a:solidFill>
              </a:rPr>
              <a:t>En,De,Ge,Sw,Ek,u.v.m</a:t>
            </a:r>
            <a:r>
              <a:rPr lang="de-DE" dirty="0">
                <a:solidFill>
                  <a:srgbClr val="336600"/>
                </a:solidFill>
              </a:rPr>
              <a:t>.)…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336600"/>
                </a:solidFill>
              </a:rPr>
              <a:t>Beratungen</a:t>
            </a:r>
            <a:r>
              <a:rPr lang="de-DE" dirty="0">
                <a:solidFill>
                  <a:srgbClr val="336600"/>
                </a:solidFill>
              </a:rPr>
              <a:t> (Schule, BA, JC, Schulwechsel, Bewerbungen)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336600"/>
                </a:solidFill>
              </a:rPr>
              <a:t>BO-Curriculum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336600"/>
                </a:solidFill>
              </a:rPr>
              <a:t>privater</a:t>
            </a:r>
            <a:r>
              <a:rPr lang="de-DE" dirty="0">
                <a:solidFill>
                  <a:srgbClr val="336600"/>
                </a:solidFill>
              </a:rPr>
              <a:t> Umgang…</a:t>
            </a:r>
          </a:p>
          <a:p>
            <a:endParaRPr lang="de-DE" dirty="0">
              <a:solidFill>
                <a:srgbClr val="336600"/>
              </a:solidFill>
            </a:endParaRPr>
          </a:p>
          <a:p>
            <a:pPr algn="ctr"/>
            <a:r>
              <a:rPr lang="de-DE" b="1" dirty="0">
                <a:solidFill>
                  <a:srgbClr val="336600"/>
                </a:solidFill>
              </a:rPr>
              <a:t>BWP =</a:t>
            </a:r>
            <a:r>
              <a:rPr lang="de-DE" b="1" dirty="0">
                <a:solidFill>
                  <a:srgbClr val="336600"/>
                </a:solidFill>
                <a:sym typeface="Wingdings" panose="05000000000000000000" pitchFamily="2" charset="2"/>
              </a:rPr>
              <a:t> </a:t>
            </a:r>
            <a:r>
              <a:rPr lang="de-DE" b="1" dirty="0">
                <a:solidFill>
                  <a:srgbClr val="336600"/>
                </a:solidFill>
              </a:rPr>
              <a:t>TAGEBUCH BO-Prozess!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F7246E-EBDA-4182-8263-2E6C3946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08791E6-FC8D-4059-969C-9D87B70A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FBEC7F-6144-4F8E-8B2B-2BD3AE7B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4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ko-wupperta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solidFill>
              <a:srgbClr val="3366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Bildschirmpräsentation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koko-wuppertal</vt:lpstr>
      <vt:lpstr>KAoA Thementag Jahrgangsstufe 8 Workshop  Beratung - Berufswahlpass</vt:lpstr>
      <vt:lpstr>Beratung an Schule</vt:lpstr>
      <vt:lpstr>Beratung an Schule</vt:lpstr>
      <vt:lpstr>Ablauf KAoA…</vt:lpstr>
      <vt:lpstr>Der BWP – Eine Chance zur Systematisierung… </vt:lpstr>
      <vt:lpstr>Vereinbarungen mit Akteuren und Beratern…</vt:lpstr>
      <vt:lpstr>Vereinbarungen mit Akteuren und Beratern…</vt:lpstr>
      <vt:lpstr>Der Berufswahlpass – Aufbau und Inhalt…</vt:lpstr>
      <vt:lpstr>Wo, wie, wann und von wem wird der BWP genutzt?</vt:lpstr>
      <vt:lpstr>Was kann Ihre Aufgabe sein?</vt:lpstr>
      <vt:lpstr>Möglicher Ablauf eines Beratungsgesprächs vor Klasse 8/vor BFE</vt:lpstr>
      <vt:lpstr>PowerPoint-Präsentation</vt:lpstr>
      <vt:lpstr>Wo bekommen Sie Infos/Unterstützung/Material?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Jutta</dc:creator>
  <cp:lastModifiedBy>Anke Kleinbrahm</cp:lastModifiedBy>
  <cp:revision>634</cp:revision>
  <cp:lastPrinted>2015-06-17T14:46:17Z</cp:lastPrinted>
  <dcterms:created xsi:type="dcterms:W3CDTF">2014-09-28T04:10:26Z</dcterms:created>
  <dcterms:modified xsi:type="dcterms:W3CDTF">2019-05-20T10:50:12Z</dcterms:modified>
</cp:coreProperties>
</file>