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0" r:id="rId4"/>
    <p:sldId id="261" r:id="rId5"/>
    <p:sldId id="262" r:id="rId6"/>
    <p:sldId id="274" r:id="rId7"/>
    <p:sldId id="269" r:id="rId8"/>
    <p:sldId id="275" r:id="rId9"/>
    <p:sldId id="268" r:id="rId10"/>
    <p:sldId id="264" r:id="rId11"/>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681">
          <p15:clr>
            <a:srgbClr val="A4A3A4"/>
          </p15:clr>
        </p15:guide>
        <p15:guide id="2" pos="5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1" d="100"/>
          <a:sy n="111" d="100"/>
        </p:scale>
        <p:origin x="1038" y="108"/>
      </p:cViewPr>
      <p:guideLst>
        <p:guide orient="horz" pos="681"/>
        <p:guide pos="5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ACC2929-2BC0-483D-994C-F0F2C57EDEAC}" type="datetimeFigureOut">
              <a:rPr lang="de-DE"/>
              <a:pPr>
                <a:defRPr/>
              </a:pPr>
              <a:t>04.04.2023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AB278E-C91D-47D3-9DA6-7382924E3826}"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00112" y="735426"/>
            <a:ext cx="7704335" cy="289878"/>
          </a:xfrm>
        </p:spPr>
        <p:txBody>
          <a:bodyPr rtlCol="0">
            <a:noAutofit/>
          </a:bodyPr>
          <a:lstStyle>
            <a:lvl1pPr>
              <a:defRPr lang="de-DE" dirty="0"/>
            </a:lvl1pPr>
          </a:lstStyle>
          <a:p>
            <a:pPr lvl="0"/>
            <a:r>
              <a:rPr lang="de-DE" smtClean="0"/>
              <a:t>Titelmasterformat durch Klicken bearbeiten</a:t>
            </a:r>
            <a:endParaRPr lang="de-DE" dirty="0"/>
          </a:p>
        </p:txBody>
      </p:sp>
      <p:sp>
        <p:nvSpPr>
          <p:cNvPr id="3" name="Untertitel 2"/>
          <p:cNvSpPr>
            <a:spLocks noGrp="1"/>
          </p:cNvSpPr>
          <p:nvPr>
            <p:ph type="subTitle" idx="1"/>
          </p:nvPr>
        </p:nvSpPr>
        <p:spPr>
          <a:xfrm>
            <a:off x="900112" y="1052736"/>
            <a:ext cx="7704336"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sz="2000"/>
            </a:lvl1pPr>
          </a:lstStyle>
          <a:p>
            <a:r>
              <a:rPr lang="de-DE" smtClean="0"/>
              <a:t>Titelmasterformat durch Klicken bearbeiten</a:t>
            </a:r>
            <a:endParaRPr lang="de-DE" dirty="0"/>
          </a:p>
        </p:txBody>
      </p:sp>
      <p:sp>
        <p:nvSpPr>
          <p:cNvPr id="3" name="Inhaltsplatzhalter 2"/>
          <p:cNvSpPr>
            <a:spLocks noGrp="1"/>
          </p:cNvSpPr>
          <p:nvPr>
            <p:ph idx="1"/>
          </p:nvPr>
        </p:nvSpPr>
        <p:spPr/>
        <p:txBody>
          <a:bodyPr/>
          <a:lstStyle>
            <a:lvl3pPr marL="0" indent="0">
              <a:defRPr/>
            </a:lvl3pPr>
            <a:lvl4pPr marL="0" indent="0">
              <a:defRPr/>
            </a:lvl4pPr>
            <a:lvl5pPr marL="0" indent="0">
              <a:defRPr/>
            </a:lvl5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Datumsplatzhalter 3"/>
          <p:cNvSpPr>
            <a:spLocks noGrp="1"/>
          </p:cNvSpPr>
          <p:nvPr>
            <p:ph type="dt" sz="half" idx="10"/>
          </p:nvPr>
        </p:nvSpPr>
        <p:spPr/>
        <p:txBody>
          <a:bodyPr/>
          <a:lstStyle>
            <a:lvl1pPr>
              <a:defRPr/>
            </a:lvl1pPr>
          </a:lstStyle>
          <a:p>
            <a:pPr>
              <a:defRPr/>
            </a:pPr>
            <a:fld id="{1D6FEC16-868C-4D88-BC51-04E9016A0DFD}" type="datetime1">
              <a:rPr lang="de-DE"/>
              <a:pPr>
                <a:defRPr/>
              </a:pPr>
              <a:t>04.04.2023</a:t>
            </a:fld>
            <a:endParaRPr lang="de-DE"/>
          </a:p>
        </p:txBody>
      </p:sp>
      <p:sp>
        <p:nvSpPr>
          <p:cNvPr id="5" name="Fußzeilenplatzhalter 4"/>
          <p:cNvSpPr>
            <a:spLocks noGrp="1"/>
          </p:cNvSpPr>
          <p:nvPr>
            <p:ph type="ftr" sz="quarter" idx="11"/>
          </p:nvPr>
        </p:nvSpPr>
        <p:spPr/>
        <p:txBody>
          <a:bodyPr/>
          <a:lstStyle>
            <a:lvl1pPr>
              <a:defRPr/>
            </a:lvl1pPr>
          </a:lstStyle>
          <a:p>
            <a:pPr>
              <a:defRPr/>
            </a:pPr>
            <a:r>
              <a:t>Hier den Präsentationsnamen einfügen</a:t>
            </a:r>
          </a:p>
        </p:txBody>
      </p:sp>
      <p:sp>
        <p:nvSpPr>
          <p:cNvPr id="6" name="Foliennummernplatzhalter 5"/>
          <p:cNvSpPr>
            <a:spLocks noGrp="1"/>
          </p:cNvSpPr>
          <p:nvPr>
            <p:ph type="sldNum" sz="quarter" idx="12"/>
          </p:nvPr>
        </p:nvSpPr>
        <p:spPr/>
        <p:txBody>
          <a:bodyPr/>
          <a:lstStyle>
            <a:lvl1pPr>
              <a:defRPr/>
            </a:lvl1pPr>
          </a:lstStyle>
          <a:p>
            <a:pPr>
              <a:defRPr/>
            </a:pPr>
            <a:r>
              <a:t>Folie </a:t>
            </a:r>
            <a:fld id="{0742CCA7-2B81-4C99-83ED-0DB016D35521}" type="slidenum">
              <a:rPr/>
              <a:pPr>
                <a:defRPr/>
              </a:pPr>
              <a:t>‹Nr.›</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900113" y="1081088"/>
            <a:ext cx="3801888" cy="5045075"/>
          </a:xfrm>
        </p:spPr>
        <p:txBody>
          <a:bodyPr>
            <a:normAutofit/>
          </a:bodyPr>
          <a:lstStyle>
            <a:lvl1pPr>
              <a:defRPr sz="2000"/>
            </a:lvl1pPr>
            <a:lvl2pPr>
              <a:defRPr sz="2000"/>
            </a:lvl2pPr>
            <a:lvl3pPr marL="0" indent="0">
              <a:defRPr sz="2000"/>
            </a:lvl3pPr>
            <a:lvl4pPr marL="0" indent="0">
              <a:defRPr sz="2000"/>
            </a:lvl4pPr>
            <a:lvl5pPr marL="0" indent="0">
              <a:defRPr sz="2000"/>
            </a:lvl5pPr>
            <a:lvl6pPr>
              <a:defRPr sz="1800"/>
            </a:lvl6pPr>
            <a:lvl7pPr>
              <a:defRPr sz="1800"/>
            </a:lvl7pPr>
            <a:lvl8pPr>
              <a:defRPr sz="1800"/>
            </a:lvl8pPr>
            <a:lvl9pPr>
              <a:defRPr sz="18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946577" y="1081088"/>
            <a:ext cx="3801888" cy="5045075"/>
          </a:xfrm>
        </p:spPr>
        <p:txBody>
          <a:bodyPr>
            <a:normAutofit/>
          </a:bodyPr>
          <a:lstStyle>
            <a:lvl1pPr>
              <a:defRPr sz="2000"/>
            </a:lvl1pPr>
            <a:lvl2pPr>
              <a:defRPr sz="2000"/>
            </a:lvl2pPr>
            <a:lvl3pPr marL="0" indent="0">
              <a:defRPr sz="2000"/>
            </a:lvl3pPr>
            <a:lvl4pPr marL="0" indent="0">
              <a:defRPr sz="2000"/>
            </a:lvl4pPr>
            <a:lvl5pPr marL="0" indent="0">
              <a:defRPr sz="2000"/>
            </a:lvl5pPr>
            <a:lvl6pPr>
              <a:defRPr sz="1800"/>
            </a:lvl6pPr>
            <a:lvl7pPr>
              <a:defRPr sz="1800"/>
            </a:lvl7pPr>
            <a:lvl8pPr>
              <a:defRPr sz="1800"/>
            </a:lvl8pPr>
            <a:lvl9pPr>
              <a:defRPr sz="18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Datumsplatzhalter 3"/>
          <p:cNvSpPr>
            <a:spLocks noGrp="1"/>
          </p:cNvSpPr>
          <p:nvPr>
            <p:ph type="dt" sz="half" idx="10"/>
          </p:nvPr>
        </p:nvSpPr>
        <p:spPr/>
        <p:txBody>
          <a:bodyPr/>
          <a:lstStyle>
            <a:lvl1pPr>
              <a:defRPr/>
            </a:lvl1pPr>
          </a:lstStyle>
          <a:p>
            <a:pPr>
              <a:defRPr/>
            </a:pPr>
            <a:fld id="{162B6427-0721-4206-9796-A9AE7AFB6D4C}" type="datetime1">
              <a:rPr lang="de-DE"/>
              <a:pPr>
                <a:defRPr/>
              </a:pPr>
              <a:t>04.04.2023</a:t>
            </a:fld>
            <a:endParaRPr lang="de-DE"/>
          </a:p>
        </p:txBody>
      </p:sp>
      <p:sp>
        <p:nvSpPr>
          <p:cNvPr id="6" name="Fußzeilenplatzhalter 4"/>
          <p:cNvSpPr>
            <a:spLocks noGrp="1"/>
          </p:cNvSpPr>
          <p:nvPr>
            <p:ph type="ftr" sz="quarter" idx="11"/>
          </p:nvPr>
        </p:nvSpPr>
        <p:spPr/>
        <p:txBody>
          <a:bodyPr/>
          <a:lstStyle>
            <a:lvl1pPr>
              <a:defRPr/>
            </a:lvl1pPr>
          </a:lstStyle>
          <a:p>
            <a:pPr>
              <a:defRPr/>
            </a:pPr>
            <a:r>
              <a:t>Hier den Präsentationsnamen einfügen</a:t>
            </a:r>
          </a:p>
        </p:txBody>
      </p:sp>
      <p:sp>
        <p:nvSpPr>
          <p:cNvPr id="7" name="Foliennummernplatzhalter 5"/>
          <p:cNvSpPr>
            <a:spLocks noGrp="1"/>
          </p:cNvSpPr>
          <p:nvPr>
            <p:ph type="sldNum" sz="quarter" idx="12"/>
          </p:nvPr>
        </p:nvSpPr>
        <p:spPr/>
        <p:txBody>
          <a:bodyPr/>
          <a:lstStyle>
            <a:lvl1pPr>
              <a:defRPr/>
            </a:lvl1pPr>
          </a:lstStyle>
          <a:p>
            <a:pPr>
              <a:defRPr/>
            </a:pPr>
            <a:r>
              <a:t>Folie </a:t>
            </a:r>
            <a:fld id="{ECE15247-DB25-4C4D-A60D-0CE14D9E6873}" type="slidenum">
              <a:rPr/>
              <a:pPr>
                <a:defRPr/>
              </a:pPr>
              <a:t>‹Nr.›</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45D13546-E1D9-48D3-B127-521A927DD0E2}" type="datetime1">
              <a:rPr lang="de-DE"/>
              <a:pPr>
                <a:defRPr/>
              </a:pPr>
              <a:t>04.04.2023</a:t>
            </a:fld>
            <a:endParaRPr lang="de-DE"/>
          </a:p>
        </p:txBody>
      </p:sp>
      <p:sp>
        <p:nvSpPr>
          <p:cNvPr id="4" name="Fußzeilenplatzhalter 4"/>
          <p:cNvSpPr>
            <a:spLocks noGrp="1"/>
          </p:cNvSpPr>
          <p:nvPr>
            <p:ph type="ftr" sz="quarter" idx="11"/>
          </p:nvPr>
        </p:nvSpPr>
        <p:spPr/>
        <p:txBody>
          <a:bodyPr/>
          <a:lstStyle>
            <a:lvl1pPr>
              <a:defRPr/>
            </a:lvl1pPr>
          </a:lstStyle>
          <a:p>
            <a:pPr>
              <a:defRPr/>
            </a:pPr>
            <a:r>
              <a:t>Hier den Präsentationsnamen einfügen</a:t>
            </a:r>
          </a:p>
        </p:txBody>
      </p:sp>
      <p:sp>
        <p:nvSpPr>
          <p:cNvPr id="5" name="Foliennummernplatzhalter 5"/>
          <p:cNvSpPr>
            <a:spLocks noGrp="1"/>
          </p:cNvSpPr>
          <p:nvPr>
            <p:ph type="sldNum" sz="quarter" idx="12"/>
          </p:nvPr>
        </p:nvSpPr>
        <p:spPr/>
        <p:txBody>
          <a:bodyPr/>
          <a:lstStyle>
            <a:lvl1pPr>
              <a:defRPr/>
            </a:lvl1pPr>
          </a:lstStyle>
          <a:p>
            <a:pPr>
              <a:defRPr/>
            </a:pPr>
            <a:r>
              <a:t>Folie </a:t>
            </a:r>
            <a:fld id="{1F5C9356-D3F0-4C75-93E7-B999BCB5E2AA}" type="slidenum">
              <a:rPr/>
              <a:pPr>
                <a:defRPr/>
              </a:pPr>
              <a:t>‹Nr.›</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EAF1317B-8C88-487B-A044-B8453599A1C6}" type="datetime1">
              <a:rPr lang="de-DE"/>
              <a:pPr>
                <a:defRPr/>
              </a:pPr>
              <a:t>04.04.2023</a:t>
            </a:fld>
            <a:endParaRPr lang="de-DE"/>
          </a:p>
        </p:txBody>
      </p:sp>
      <p:sp>
        <p:nvSpPr>
          <p:cNvPr id="3" name="Fußzeilenplatzhalter 4"/>
          <p:cNvSpPr>
            <a:spLocks noGrp="1"/>
          </p:cNvSpPr>
          <p:nvPr>
            <p:ph type="ftr" sz="quarter" idx="11"/>
          </p:nvPr>
        </p:nvSpPr>
        <p:spPr/>
        <p:txBody>
          <a:bodyPr/>
          <a:lstStyle>
            <a:lvl1pPr>
              <a:defRPr/>
            </a:lvl1pPr>
          </a:lstStyle>
          <a:p>
            <a:pPr>
              <a:defRPr/>
            </a:pPr>
            <a:r>
              <a:t>Hier den Präsentationsnamen einfügen</a:t>
            </a:r>
          </a:p>
        </p:txBody>
      </p:sp>
      <p:sp>
        <p:nvSpPr>
          <p:cNvPr id="4" name="Foliennummernplatzhalter 5"/>
          <p:cNvSpPr>
            <a:spLocks noGrp="1"/>
          </p:cNvSpPr>
          <p:nvPr>
            <p:ph type="sldNum" sz="quarter" idx="12"/>
          </p:nvPr>
        </p:nvSpPr>
        <p:spPr/>
        <p:txBody>
          <a:bodyPr/>
          <a:lstStyle>
            <a:lvl1pPr>
              <a:defRPr/>
            </a:lvl1pPr>
          </a:lstStyle>
          <a:p>
            <a:pPr>
              <a:defRPr/>
            </a:pPr>
            <a:r>
              <a:t>Folie </a:t>
            </a:r>
            <a:fld id="{AA18F118-D722-47A5-A6F2-07E5A4A458EE}" type="slidenum">
              <a:rPr/>
              <a:pPr>
                <a:defRPr/>
              </a:pPr>
              <a:t>‹Nr.›</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00112" y="4800600"/>
            <a:ext cx="7920359" cy="566738"/>
          </a:xfrm>
        </p:spPr>
        <p:txBody>
          <a:bodyPr anchor="b"/>
          <a:lstStyle>
            <a:lvl1pPr algn="l">
              <a:defRPr sz="2000" b="1"/>
            </a:lvl1pPr>
          </a:lstStyle>
          <a:p>
            <a:r>
              <a:rPr lang="de-DE" smtClean="0"/>
              <a:t>Titelmasterformat durch Klicken bearbeiten</a:t>
            </a:r>
            <a:endParaRPr lang="de-DE" dirty="0"/>
          </a:p>
        </p:txBody>
      </p:sp>
      <p:sp>
        <p:nvSpPr>
          <p:cNvPr id="3" name="Bildplatzhalter 2"/>
          <p:cNvSpPr>
            <a:spLocks noGrp="1"/>
          </p:cNvSpPr>
          <p:nvPr>
            <p:ph type="pic" idx="1"/>
          </p:nvPr>
        </p:nvSpPr>
        <p:spPr>
          <a:xfrm>
            <a:off x="900112" y="612775"/>
            <a:ext cx="7920359" cy="4114800"/>
          </a:xfrm>
        </p:spPr>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4" name="Textplatzhalter 3"/>
          <p:cNvSpPr>
            <a:spLocks noGrp="1"/>
          </p:cNvSpPr>
          <p:nvPr>
            <p:ph type="body" sz="half" idx="2"/>
          </p:nvPr>
        </p:nvSpPr>
        <p:spPr>
          <a:xfrm>
            <a:off x="900112" y="5367338"/>
            <a:ext cx="7920359" cy="804862"/>
          </a:xfrm>
        </p:spPr>
        <p:txBody>
          <a:bodyPr>
            <a:normAutofit/>
          </a:bodyPr>
          <a:lstStyle>
            <a:lvl1pPr marL="0" indent="0">
              <a:buNone/>
              <a:defRPr sz="20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Datumsplatzhalter 3"/>
          <p:cNvSpPr>
            <a:spLocks noGrp="1"/>
          </p:cNvSpPr>
          <p:nvPr>
            <p:ph type="dt" sz="half" idx="10"/>
          </p:nvPr>
        </p:nvSpPr>
        <p:spPr/>
        <p:txBody>
          <a:bodyPr/>
          <a:lstStyle>
            <a:lvl1pPr>
              <a:defRPr/>
            </a:lvl1pPr>
          </a:lstStyle>
          <a:p>
            <a:pPr>
              <a:defRPr/>
            </a:pPr>
            <a:fld id="{C43FD7D0-51A0-4D49-9BCD-D7EE77F57CD0}" type="datetime1">
              <a:rPr lang="de-DE"/>
              <a:pPr>
                <a:defRPr/>
              </a:pPr>
              <a:t>04.04.2023</a:t>
            </a:fld>
            <a:endParaRPr lang="de-DE"/>
          </a:p>
        </p:txBody>
      </p:sp>
      <p:sp>
        <p:nvSpPr>
          <p:cNvPr id="6" name="Fußzeilenplatzhalter 4"/>
          <p:cNvSpPr>
            <a:spLocks noGrp="1"/>
          </p:cNvSpPr>
          <p:nvPr>
            <p:ph type="ftr" sz="quarter" idx="11"/>
          </p:nvPr>
        </p:nvSpPr>
        <p:spPr/>
        <p:txBody>
          <a:bodyPr/>
          <a:lstStyle>
            <a:lvl1pPr>
              <a:defRPr/>
            </a:lvl1pPr>
          </a:lstStyle>
          <a:p>
            <a:pPr>
              <a:defRPr/>
            </a:pPr>
            <a:r>
              <a:t>Hier den Präsentationsnamen einfügen</a:t>
            </a:r>
          </a:p>
        </p:txBody>
      </p:sp>
      <p:sp>
        <p:nvSpPr>
          <p:cNvPr id="7" name="Foliennummernplatzhalter 5"/>
          <p:cNvSpPr>
            <a:spLocks noGrp="1"/>
          </p:cNvSpPr>
          <p:nvPr>
            <p:ph type="sldNum" sz="quarter" idx="12"/>
          </p:nvPr>
        </p:nvSpPr>
        <p:spPr/>
        <p:txBody>
          <a:bodyPr/>
          <a:lstStyle>
            <a:lvl1pPr>
              <a:defRPr/>
            </a:lvl1pPr>
          </a:lstStyle>
          <a:p>
            <a:pPr>
              <a:defRPr/>
            </a:pPr>
            <a:r>
              <a:t>Folie </a:t>
            </a:r>
            <a:fld id="{BC0B0CA9-2FDD-4906-989A-B4C62AA03386}" type="slidenum">
              <a:rPr/>
              <a:pPr>
                <a:defRPr/>
              </a:pPr>
              <a:t>‹Nr.›</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900113" y="735013"/>
            <a:ext cx="7920037" cy="290512"/>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de-DE" smtClean="0"/>
              <a:t>Titelmasterformat durch Klicken bearbeiten</a:t>
            </a:r>
          </a:p>
        </p:txBody>
      </p:sp>
      <p:sp>
        <p:nvSpPr>
          <p:cNvPr id="1027" name="Textplatzhalter 2"/>
          <p:cNvSpPr>
            <a:spLocks noGrp="1"/>
          </p:cNvSpPr>
          <p:nvPr>
            <p:ph type="body" idx="1"/>
          </p:nvPr>
        </p:nvSpPr>
        <p:spPr bwMode="auto">
          <a:xfrm>
            <a:off x="900113" y="1052513"/>
            <a:ext cx="7942262" cy="4525962"/>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1"/>
            <a:r>
              <a:rPr lang="de-DE" smtClean="0"/>
              <a:t>Dritte Ebene</a:t>
            </a:r>
          </a:p>
          <a:p>
            <a:pPr lvl="1"/>
            <a:r>
              <a:rPr lang="de-DE" smtClean="0"/>
              <a:t>Vierte Ebene</a:t>
            </a:r>
          </a:p>
          <a:p>
            <a:pPr lvl="1"/>
            <a:r>
              <a:rPr lang="de-DE" smtClean="0"/>
              <a:t>Fünfte Ebene</a:t>
            </a:r>
          </a:p>
        </p:txBody>
      </p:sp>
      <p:sp>
        <p:nvSpPr>
          <p:cNvPr id="4" name="Datumsplatzhalter 3"/>
          <p:cNvSpPr>
            <a:spLocks noGrp="1"/>
          </p:cNvSpPr>
          <p:nvPr>
            <p:ph type="dt" sz="half" idx="2"/>
          </p:nvPr>
        </p:nvSpPr>
        <p:spPr>
          <a:xfrm>
            <a:off x="8027988" y="220663"/>
            <a:ext cx="792162" cy="184150"/>
          </a:xfrm>
          <a:prstGeom prst="rect">
            <a:avLst/>
          </a:prstGeom>
        </p:spPr>
        <p:txBody>
          <a:bodyPr vert="horz" wrap="square" lIns="0" tIns="0" rIns="0" bIns="0" rtlCol="0" anchor="t" anchorCtr="0">
            <a:spAutoFit/>
          </a:bodyPr>
          <a:lstStyle>
            <a:lvl1pPr algn="r" fontAlgn="auto">
              <a:spcBef>
                <a:spcPts val="0"/>
              </a:spcBef>
              <a:spcAft>
                <a:spcPts val="0"/>
              </a:spcAft>
              <a:defRPr sz="1200">
                <a:solidFill>
                  <a:schemeClr val="tx1">
                    <a:tint val="75000"/>
                  </a:schemeClr>
                </a:solidFill>
                <a:latin typeface="+mn-lt"/>
                <a:cs typeface="+mn-cs"/>
              </a:defRPr>
            </a:lvl1pPr>
          </a:lstStyle>
          <a:p>
            <a:pPr>
              <a:defRPr/>
            </a:pPr>
            <a:fld id="{1D47DF3D-060B-4756-BE0F-DE964EF61A38}" type="datetime1">
              <a:rPr lang="de-DE"/>
              <a:pPr>
                <a:defRPr/>
              </a:pPr>
              <a:t>04.04.2023</a:t>
            </a:fld>
            <a:endParaRPr lang="de-DE"/>
          </a:p>
        </p:txBody>
      </p:sp>
      <p:sp>
        <p:nvSpPr>
          <p:cNvPr id="5" name="Fußzeilenplatzhalter 4"/>
          <p:cNvSpPr>
            <a:spLocks noGrp="1"/>
          </p:cNvSpPr>
          <p:nvPr>
            <p:ph type="ftr" sz="quarter" idx="3"/>
          </p:nvPr>
        </p:nvSpPr>
        <p:spPr>
          <a:xfrm>
            <a:off x="4356100" y="220663"/>
            <a:ext cx="2895600" cy="184150"/>
          </a:xfrm>
          <a:prstGeom prst="rect">
            <a:avLst/>
          </a:prstGeom>
        </p:spPr>
        <p:txBody>
          <a:bodyPr vert="horz" wrap="square" lIns="0" tIns="0" rIns="0" bIns="0" rtlCol="0" anchor="t" anchorCtr="0">
            <a:spAutoFit/>
          </a:bodyPr>
          <a:lstStyle>
            <a:lvl1pPr algn="ctr" fontAlgn="auto">
              <a:spcBef>
                <a:spcPts val="0"/>
              </a:spcBef>
              <a:spcAft>
                <a:spcPts val="0"/>
              </a:spcAft>
              <a:defRPr lang="de-DE" sz="1200">
                <a:solidFill>
                  <a:schemeClr val="tx1">
                    <a:tint val="75000"/>
                  </a:schemeClr>
                </a:solidFill>
                <a:latin typeface="+mn-lt"/>
                <a:cs typeface="+mn-cs"/>
              </a:defRPr>
            </a:lvl1pPr>
          </a:lstStyle>
          <a:p>
            <a:pPr>
              <a:defRPr/>
            </a:pPr>
            <a:r>
              <a:t>Hier den Präsentationsnamen einfügen</a:t>
            </a:r>
          </a:p>
        </p:txBody>
      </p:sp>
      <p:sp>
        <p:nvSpPr>
          <p:cNvPr id="6" name="Foliennummernplatzhalter 5"/>
          <p:cNvSpPr>
            <a:spLocks noGrp="1"/>
          </p:cNvSpPr>
          <p:nvPr>
            <p:ph type="sldNum" sz="quarter" idx="4"/>
          </p:nvPr>
        </p:nvSpPr>
        <p:spPr>
          <a:xfrm>
            <a:off x="2684463" y="220663"/>
            <a:ext cx="663575" cy="184150"/>
          </a:xfrm>
          <a:prstGeom prst="rect">
            <a:avLst/>
          </a:prstGeom>
        </p:spPr>
        <p:txBody>
          <a:bodyPr vert="horz" wrap="square" lIns="0" tIns="0" rIns="0" bIns="0" rtlCol="0" anchor="t" anchorCtr="0">
            <a:spAutoFit/>
          </a:bodyPr>
          <a:lstStyle>
            <a:lvl1pPr algn="l" fontAlgn="auto">
              <a:spcBef>
                <a:spcPts val="0"/>
              </a:spcBef>
              <a:spcAft>
                <a:spcPts val="0"/>
              </a:spcAft>
              <a:defRPr lang="de-DE" sz="1200">
                <a:solidFill>
                  <a:schemeClr val="tx1">
                    <a:tint val="75000"/>
                  </a:schemeClr>
                </a:solidFill>
                <a:latin typeface="+mn-lt"/>
                <a:cs typeface="+mn-cs"/>
              </a:defRPr>
            </a:lvl1pPr>
          </a:lstStyle>
          <a:p>
            <a:pPr>
              <a:defRPr/>
            </a:pPr>
            <a:r>
              <a:t>Folie </a:t>
            </a:r>
            <a:fld id="{31259475-48EF-476A-958D-9EDE543E0430}" type="slidenum">
              <a:rPr/>
              <a:pPr>
                <a:defRPr/>
              </a:pPr>
              <a:t>‹Nr.›</a:t>
            </a:fld>
            <a:endParaRPr dirty="0"/>
          </a:p>
        </p:txBody>
      </p:sp>
      <p:pic>
        <p:nvPicPr>
          <p:cNvPr id="1031" name="Grafik 3" descr="W-Logo1.jpg"/>
          <p:cNvPicPr>
            <a:picLocks noChangeAspect="1"/>
          </p:cNvPicPr>
          <p:nvPr/>
        </p:nvPicPr>
        <p:blipFill>
          <a:blip r:embed="rId8" cstate="print"/>
          <a:srcRect/>
          <a:stretch>
            <a:fillRect/>
          </a:stretch>
        </p:blipFill>
        <p:spPr bwMode="auto">
          <a:xfrm>
            <a:off x="250825" y="260350"/>
            <a:ext cx="649288" cy="203200"/>
          </a:xfrm>
          <a:prstGeom prst="rect">
            <a:avLst/>
          </a:prstGeom>
          <a:noFill/>
          <a:ln w="9525">
            <a:noFill/>
            <a:miter lim="800000"/>
            <a:headEnd/>
            <a:tailEnd/>
          </a:ln>
        </p:spPr>
      </p:pic>
      <p:pic>
        <p:nvPicPr>
          <p:cNvPr id="1033" name="Picture 9"/>
          <p:cNvPicPr>
            <a:picLocks noChangeAspect="1" noChangeArrowheads="1"/>
          </p:cNvPicPr>
          <p:nvPr userDrawn="1"/>
        </p:nvPicPr>
        <p:blipFill>
          <a:blip r:embed="rId9" cstate="print"/>
          <a:srcRect/>
          <a:stretch>
            <a:fillRect/>
          </a:stretch>
        </p:blipFill>
        <p:spPr bwMode="auto">
          <a:xfrm>
            <a:off x="251520" y="6525344"/>
            <a:ext cx="2808312" cy="11047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0" r:id="rId2"/>
    <p:sldLayoutId id="2147483681" r:id="rId3"/>
    <p:sldLayoutId id="2147483682" r:id="rId4"/>
    <p:sldLayoutId id="2147483683" r:id="rId5"/>
    <p:sldLayoutId id="2147483684" r:id="rId6"/>
  </p:sldLayoutIdLst>
  <p:hf hdr="0"/>
  <p:txStyles>
    <p:titleStyle>
      <a:lvl1pPr algn="l" rtl="0" eaLnBrk="1" fontAlgn="base" hangingPunct="1">
        <a:spcBef>
          <a:spcPct val="0"/>
        </a:spcBef>
        <a:spcAft>
          <a:spcPct val="0"/>
        </a:spcAft>
        <a:defRPr sz="2000" b="1" kern="1200">
          <a:solidFill>
            <a:schemeClr val="tx1"/>
          </a:solidFill>
          <a:latin typeface="+mj-lt"/>
          <a:ea typeface="+mj-ea"/>
          <a:cs typeface="+mj-cs"/>
        </a:defRPr>
      </a:lvl1pPr>
      <a:lvl2pPr algn="l" rtl="0" eaLnBrk="1" fontAlgn="base" hangingPunct="1">
        <a:spcBef>
          <a:spcPct val="0"/>
        </a:spcBef>
        <a:spcAft>
          <a:spcPct val="0"/>
        </a:spcAft>
        <a:defRPr sz="2000" b="1">
          <a:solidFill>
            <a:schemeClr val="tx1"/>
          </a:solidFill>
          <a:latin typeface="Calibri" pitchFamily="34" charset="0"/>
        </a:defRPr>
      </a:lvl2pPr>
      <a:lvl3pPr algn="l" rtl="0" eaLnBrk="1" fontAlgn="base" hangingPunct="1">
        <a:spcBef>
          <a:spcPct val="0"/>
        </a:spcBef>
        <a:spcAft>
          <a:spcPct val="0"/>
        </a:spcAft>
        <a:defRPr sz="2000" b="1">
          <a:solidFill>
            <a:schemeClr val="tx1"/>
          </a:solidFill>
          <a:latin typeface="Calibri" pitchFamily="34" charset="0"/>
        </a:defRPr>
      </a:lvl3pPr>
      <a:lvl4pPr algn="l" rtl="0" eaLnBrk="1" fontAlgn="base" hangingPunct="1">
        <a:spcBef>
          <a:spcPct val="0"/>
        </a:spcBef>
        <a:spcAft>
          <a:spcPct val="0"/>
        </a:spcAft>
        <a:defRPr sz="2000" b="1">
          <a:solidFill>
            <a:schemeClr val="tx1"/>
          </a:solidFill>
          <a:latin typeface="Calibri" pitchFamily="34" charset="0"/>
        </a:defRPr>
      </a:lvl4pPr>
      <a:lvl5pPr algn="l" rtl="0" eaLnBrk="1" fontAlgn="base" hangingPunct="1">
        <a:spcBef>
          <a:spcPct val="0"/>
        </a:spcBef>
        <a:spcAft>
          <a:spcPct val="0"/>
        </a:spcAft>
        <a:defRPr sz="2000" b="1">
          <a:solidFill>
            <a:schemeClr val="tx1"/>
          </a:solidFill>
          <a:latin typeface="Calibri" pitchFamily="34" charset="0"/>
        </a:defRPr>
      </a:lvl5pPr>
      <a:lvl6pPr marL="457200" algn="l" rtl="0" eaLnBrk="1" fontAlgn="base" hangingPunct="1">
        <a:spcBef>
          <a:spcPct val="0"/>
        </a:spcBef>
        <a:spcAft>
          <a:spcPct val="0"/>
        </a:spcAft>
        <a:defRPr sz="2000" b="1">
          <a:solidFill>
            <a:schemeClr val="tx1"/>
          </a:solidFill>
          <a:latin typeface="Calibri" pitchFamily="34" charset="0"/>
        </a:defRPr>
      </a:lvl6pPr>
      <a:lvl7pPr marL="914400" algn="l" rtl="0" eaLnBrk="1" fontAlgn="base" hangingPunct="1">
        <a:spcBef>
          <a:spcPct val="0"/>
        </a:spcBef>
        <a:spcAft>
          <a:spcPct val="0"/>
        </a:spcAft>
        <a:defRPr sz="2000" b="1">
          <a:solidFill>
            <a:schemeClr val="tx1"/>
          </a:solidFill>
          <a:latin typeface="Calibri" pitchFamily="34" charset="0"/>
        </a:defRPr>
      </a:lvl7pPr>
      <a:lvl8pPr marL="1371600" algn="l" rtl="0" eaLnBrk="1" fontAlgn="base" hangingPunct="1">
        <a:spcBef>
          <a:spcPct val="0"/>
        </a:spcBef>
        <a:spcAft>
          <a:spcPct val="0"/>
        </a:spcAft>
        <a:defRPr sz="2000" b="1">
          <a:solidFill>
            <a:schemeClr val="tx1"/>
          </a:solidFill>
          <a:latin typeface="Calibri" pitchFamily="34" charset="0"/>
        </a:defRPr>
      </a:lvl8pPr>
      <a:lvl9pPr marL="1828800" algn="l" rtl="0" eaLnBrk="1" fontAlgn="base" hangingPunct="1">
        <a:spcBef>
          <a:spcPct val="0"/>
        </a:spcBef>
        <a:spcAft>
          <a:spcPct val="0"/>
        </a:spcAft>
        <a:defRPr sz="2000" b="1">
          <a:solidFill>
            <a:schemeClr val="tx1"/>
          </a:solidFill>
          <a:latin typeface="Calibri" pitchFamily="34" charset="0"/>
        </a:defRPr>
      </a:lvl9pPr>
    </p:titleStyle>
    <p:bodyStyle>
      <a:lvl1pPr algn="l" rtl="0" eaLnBrk="1" fontAlgn="base" hangingPunct="1">
        <a:spcBef>
          <a:spcPct val="20000"/>
        </a:spcBef>
        <a:spcAft>
          <a:spcPct val="0"/>
        </a:spcAft>
        <a:buFont typeface="Arial" charset="0"/>
        <a:defRPr sz="2000" b="1" kern="1200">
          <a:solidFill>
            <a:schemeClr val="tx1"/>
          </a:solidFill>
          <a:latin typeface="+mn-lt"/>
          <a:ea typeface="+mn-ea"/>
          <a:cs typeface="+mn-cs"/>
        </a:defRPr>
      </a:lvl1pPr>
      <a:lvl2pPr algn="l" rtl="0" eaLnBrk="1" fontAlgn="base" hangingPunct="1">
        <a:spcBef>
          <a:spcPct val="20000"/>
        </a:spcBef>
        <a:spcAft>
          <a:spcPct val="0"/>
        </a:spcAft>
        <a:buFont typeface="Arial" charset="0"/>
        <a:defRPr sz="2000" kern="1200">
          <a:solidFill>
            <a:schemeClr val="tx1"/>
          </a:solidFill>
          <a:latin typeface="+mn-lt"/>
          <a:ea typeface="+mn-ea"/>
          <a:cs typeface="+mn-cs"/>
        </a:defRPr>
      </a:lvl2pPr>
      <a:lvl3pPr marL="914400" algn="l" rtl="0" eaLnBrk="1" fontAlgn="base" hangingPunct="1">
        <a:spcBef>
          <a:spcPct val="20000"/>
        </a:spcBef>
        <a:spcAft>
          <a:spcPct val="0"/>
        </a:spcAft>
        <a:buFont typeface="Arial" charset="0"/>
        <a:defRPr sz="2000" kern="1200">
          <a:solidFill>
            <a:schemeClr val="tx1"/>
          </a:solidFill>
          <a:latin typeface="+mn-lt"/>
          <a:ea typeface="+mn-ea"/>
          <a:cs typeface="+mn-cs"/>
        </a:defRPr>
      </a:lvl3pPr>
      <a:lvl4pPr marL="1371600" algn="l" rtl="0" eaLnBrk="1" fontAlgn="base" hangingPunct="1">
        <a:spcBef>
          <a:spcPct val="20000"/>
        </a:spcBef>
        <a:spcAft>
          <a:spcPct val="0"/>
        </a:spcAft>
        <a:buFont typeface="Arial" charset="0"/>
        <a:defRPr sz="2000" kern="1200">
          <a:solidFill>
            <a:schemeClr val="tx1"/>
          </a:solidFill>
          <a:latin typeface="+mn-lt"/>
          <a:ea typeface="+mn-ea"/>
          <a:cs typeface="+mn-cs"/>
        </a:defRPr>
      </a:lvl4pPr>
      <a:lvl5pPr marL="1828800" algn="l" rtl="0" eaLnBrk="1" fontAlgn="base" hangingPunct="1">
        <a:spcBef>
          <a:spcPct val="20000"/>
        </a:spcBef>
        <a:spcAft>
          <a:spcPct val="0"/>
        </a:spcAft>
        <a:buFont typeface="Arial" charset="0"/>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ctrTitle"/>
          </p:nvPr>
        </p:nvSpPr>
        <p:spPr>
          <a:xfrm>
            <a:off x="894112" y="2266294"/>
            <a:ext cx="7704137" cy="514633"/>
          </a:xfrm>
        </p:spPr>
        <p:txBody>
          <a:bodyPr/>
          <a:lstStyle/>
          <a:p>
            <a:pPr algn="ctr" eaLnBrk="1" hangingPunct="1"/>
            <a:r>
              <a:rPr lang="de-DE" sz="3600" dirty="0" smtClean="0"/>
              <a:t>Leitfaden</a:t>
            </a:r>
            <a:endParaRPr sz="3600" dirty="0" smtClean="0"/>
          </a:p>
        </p:txBody>
      </p:sp>
      <p:sp>
        <p:nvSpPr>
          <p:cNvPr id="3" name="Untertitel 2"/>
          <p:cNvSpPr>
            <a:spLocks noGrp="1"/>
          </p:cNvSpPr>
          <p:nvPr>
            <p:ph type="subTitle" idx="1"/>
          </p:nvPr>
        </p:nvSpPr>
        <p:spPr>
          <a:xfrm>
            <a:off x="886836" y="2564904"/>
            <a:ext cx="7704137" cy="1752600"/>
          </a:xfrm>
        </p:spPr>
        <p:txBody>
          <a:bodyPr rtlCol="0">
            <a:normAutofit/>
          </a:bodyPr>
          <a:lstStyle/>
          <a:p>
            <a:pPr algn="ctr" eaLnBrk="1" fontAlgn="auto" hangingPunct="1">
              <a:spcAft>
                <a:spcPts val="0"/>
              </a:spcAft>
              <a:buFont typeface="Arial" pitchFamily="34" charset="0"/>
              <a:buNone/>
              <a:defRPr/>
            </a:pPr>
            <a:endParaRPr lang="de-DE" dirty="0" smtClean="0"/>
          </a:p>
          <a:p>
            <a:pPr algn="ctr" eaLnBrk="1" fontAlgn="auto" hangingPunct="1">
              <a:spcAft>
                <a:spcPts val="0"/>
              </a:spcAft>
              <a:buFont typeface="Arial" pitchFamily="34" charset="0"/>
              <a:buNone/>
              <a:defRPr/>
            </a:pPr>
            <a:r>
              <a:rPr lang="de-DE" dirty="0" smtClean="0"/>
              <a:t>Erstellung eines Hygieneplans </a:t>
            </a:r>
            <a:endParaRPr lang="de-D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dirty="0"/>
              <a:t>Erstellung eines Hygieneplans</a:t>
            </a:r>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10</a:t>
            </a:fld>
            <a:endParaRPr dirty="0"/>
          </a:p>
        </p:txBody>
      </p:sp>
      <p:sp>
        <p:nvSpPr>
          <p:cNvPr id="5" name="Rechteck 4"/>
          <p:cNvSpPr/>
          <p:nvPr/>
        </p:nvSpPr>
        <p:spPr>
          <a:xfrm>
            <a:off x="1654502" y="2204864"/>
            <a:ext cx="5598368" cy="2031325"/>
          </a:xfrm>
          <a:prstGeom prst="rect">
            <a:avLst/>
          </a:prstGeom>
        </p:spPr>
        <p:txBody>
          <a:bodyPr wrap="square">
            <a:spAutoFit/>
          </a:bodyPr>
          <a:lstStyle/>
          <a:p>
            <a:pPr marR="0" algn="ctr"/>
            <a:r>
              <a:rPr lang="de-DE" b="1" dirty="0" smtClean="0">
                <a:latin typeface="Arial" panose="020B0604020202020204" pitchFamily="34" charset="0"/>
              </a:rPr>
              <a:t>Sind noch Fragen offengeblieben?</a:t>
            </a:r>
          </a:p>
          <a:p>
            <a:pPr marR="0" algn="ctr"/>
            <a:endParaRPr lang="de-DE" b="1" dirty="0" smtClean="0">
              <a:latin typeface="Arial" panose="020B0604020202020204" pitchFamily="34" charset="0"/>
            </a:endParaRPr>
          </a:p>
          <a:p>
            <a:pPr marR="0" algn="ctr"/>
            <a:r>
              <a:rPr lang="de-DE" b="1" dirty="0" smtClean="0">
                <a:latin typeface="Arial" panose="020B0604020202020204" pitchFamily="34" charset="0"/>
              </a:rPr>
              <a:t>Schauen Sie sich unseren Beispiel Hygieneplan im Downloadbereich an oder melden Sie sich gerne per E-Mail oder telefonisch bei uns. </a:t>
            </a:r>
          </a:p>
          <a:p>
            <a:pPr marR="0" algn="ctr"/>
            <a:endParaRPr lang="de-DE" b="1" dirty="0">
              <a:latin typeface="Arial" panose="020B0604020202020204" pitchFamily="34" charset="0"/>
            </a:endParaRPr>
          </a:p>
          <a:p>
            <a:pPr marR="0" algn="ctr"/>
            <a:r>
              <a:rPr lang="de-DE" b="1" dirty="0" smtClean="0">
                <a:latin typeface="Arial" panose="020B0604020202020204" pitchFamily="34" charset="0"/>
              </a:rPr>
              <a:t>BLEIBEN SIE GESUND!</a:t>
            </a:r>
            <a:endParaRPr lang="de-DE" b="1" dirty="0"/>
          </a:p>
        </p:txBody>
      </p:sp>
    </p:spTree>
    <p:extLst>
      <p:ext uri="{BB962C8B-B14F-4D97-AF65-F5344CB8AC3E}">
        <p14:creationId xmlns:p14="http://schemas.microsoft.com/office/powerpoint/2010/main" val="2109454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a:xfrm>
            <a:off x="611560" y="764704"/>
            <a:ext cx="7920037" cy="290512"/>
          </a:xfrm>
        </p:spPr>
        <p:txBody>
          <a:bodyPr/>
          <a:lstStyle/>
          <a:p>
            <a:pPr algn="ctr" eaLnBrk="1" hangingPunct="1"/>
            <a:r>
              <a:rPr lang="de-DE" dirty="0" smtClean="0"/>
              <a:t>Einleitung</a:t>
            </a:r>
          </a:p>
        </p:txBody>
      </p:sp>
      <p:sp>
        <p:nvSpPr>
          <p:cNvPr id="4099" name="Inhaltsplatzhalter 2"/>
          <p:cNvSpPr>
            <a:spLocks noGrp="1"/>
          </p:cNvSpPr>
          <p:nvPr>
            <p:ph idx="1"/>
          </p:nvPr>
        </p:nvSpPr>
        <p:spPr>
          <a:xfrm>
            <a:off x="251520" y="1124744"/>
            <a:ext cx="8568630" cy="4525962"/>
          </a:xfrm>
        </p:spPr>
        <p:txBody>
          <a:bodyPr numCol="1"/>
          <a:lstStyle/>
          <a:p>
            <a:endParaRPr lang="de-DE" b="0" dirty="0"/>
          </a:p>
          <a:p>
            <a:pPr algn="just"/>
            <a:r>
              <a:rPr lang="de-DE" b="0" dirty="0" smtClean="0"/>
              <a:t>Der Hygieneplan ist </a:t>
            </a:r>
            <a:r>
              <a:rPr lang="de-DE" b="0" dirty="0"/>
              <a:t>ein wichtiger Bestandteil der </a:t>
            </a:r>
            <a:r>
              <a:rPr lang="de-DE" b="0" dirty="0" smtClean="0"/>
              <a:t>Qualitätssicherung in </a:t>
            </a:r>
            <a:r>
              <a:rPr lang="de-DE" b="0" dirty="0" smtClean="0"/>
              <a:t>hygienerelevanten </a:t>
            </a:r>
            <a:r>
              <a:rPr lang="de-DE" b="0" dirty="0" smtClean="0"/>
              <a:t>Einrichtungen und dient der Infektionsprävention. Keimverschleppung soll reduziert und eine Übertragung ansteckender Krankheiten verhindert werden. </a:t>
            </a:r>
          </a:p>
          <a:p>
            <a:pPr algn="just"/>
            <a:r>
              <a:rPr lang="de-DE" b="0" dirty="0" smtClean="0"/>
              <a:t>Die </a:t>
            </a:r>
            <a:r>
              <a:rPr lang="de-DE" b="0" dirty="0"/>
              <a:t>verschiedenen </a:t>
            </a:r>
            <a:r>
              <a:rPr lang="de-DE" b="0" dirty="0" smtClean="0"/>
              <a:t>Maßnahmenpläne werden für </a:t>
            </a:r>
            <a:r>
              <a:rPr lang="de-DE" b="0" dirty="0" smtClean="0"/>
              <a:t>themenspezifische </a:t>
            </a:r>
            <a:r>
              <a:rPr lang="de-DE" b="0" dirty="0" smtClean="0"/>
              <a:t>Bereiche, wie zum </a:t>
            </a:r>
            <a:r>
              <a:rPr lang="de-DE" b="0" dirty="0"/>
              <a:t>Beispiel </a:t>
            </a:r>
            <a:r>
              <a:rPr lang="de-DE" b="0" dirty="0" smtClean="0"/>
              <a:t>Händehygieneplan, Hautschutz-, </a:t>
            </a:r>
            <a:r>
              <a:rPr lang="de-DE" b="0" dirty="0"/>
              <a:t>Reinigungs- und </a:t>
            </a:r>
            <a:r>
              <a:rPr lang="de-DE" b="0" dirty="0" smtClean="0"/>
              <a:t>Desinfektionsplan etc. verfasst, </a:t>
            </a:r>
            <a:r>
              <a:rPr lang="de-DE" b="0" dirty="0"/>
              <a:t>um </a:t>
            </a:r>
            <a:r>
              <a:rPr lang="de-DE" b="0" dirty="0" smtClean="0"/>
              <a:t>eine schnelle und übersichtliche Darstellung zu erhalten. </a:t>
            </a:r>
          </a:p>
          <a:p>
            <a:pPr algn="just"/>
            <a:r>
              <a:rPr lang="de-DE" b="0" dirty="0" smtClean="0"/>
              <a:t>Um Ihnen die Erstellung Ihres Hygieneplans zu </a:t>
            </a:r>
            <a:r>
              <a:rPr lang="de-DE" b="0" dirty="0" smtClean="0"/>
              <a:t>erleichtern, </a:t>
            </a:r>
            <a:r>
              <a:rPr lang="de-DE" b="0" dirty="0" smtClean="0"/>
              <a:t>bietet der folgende Leitfaden einen Überblick darüber, was in einem Hygieneplan relevant sein könnte. Ergänzend dazu empfehlen wir Ihnen den im Downloadbereich für Sie zur Verfügung gestellte blanko </a:t>
            </a:r>
            <a:r>
              <a:rPr lang="de-DE" b="0" dirty="0" smtClean="0"/>
              <a:t>Muster-Hygieneplan </a:t>
            </a:r>
            <a:r>
              <a:rPr lang="de-DE" b="0" dirty="0" smtClean="0"/>
              <a:t>für die weitere Verwendung.</a:t>
            </a:r>
            <a:endParaRPr lang="de-DE" dirty="0" smtClean="0"/>
          </a:p>
        </p:txBody>
      </p:sp>
      <p:sp>
        <p:nvSpPr>
          <p:cNvPr id="4" name="Datumsplatzhalter 3"/>
          <p:cNvSpPr>
            <a:spLocks noGrp="1"/>
          </p:cNvSpPr>
          <p:nvPr>
            <p:ph type="dt" sz="quarter" idx="10"/>
          </p:nvPr>
        </p:nvSpPr>
        <p:spPr/>
        <p:txBody>
          <a:bodyPr/>
          <a:lstStyle/>
          <a:p>
            <a:pPr>
              <a:defRPr/>
            </a:pPr>
            <a:fld id="{8E80DCBB-65F0-4979-9684-C05908F192CB}" type="datetime1">
              <a:rPr lang="de-DE"/>
              <a:pPr>
                <a:defRPr/>
              </a:pPr>
              <a:t>04.04.2023</a:t>
            </a:fld>
            <a:endParaRPr lang="de-DE" dirty="0"/>
          </a:p>
        </p:txBody>
      </p:sp>
      <p:sp>
        <p:nvSpPr>
          <p:cNvPr id="5" name="Fußzeilenplatzhalter 4"/>
          <p:cNvSpPr>
            <a:spLocks noGrp="1"/>
          </p:cNvSpPr>
          <p:nvPr>
            <p:ph type="ftr" sz="quarter" idx="11"/>
          </p:nvPr>
        </p:nvSpPr>
        <p:spPr>
          <a:xfrm>
            <a:off x="4356100" y="220663"/>
            <a:ext cx="2895600" cy="184666"/>
          </a:xfrm>
        </p:spPr>
        <p:txBody>
          <a:bodyPr/>
          <a:lstStyle/>
          <a:p>
            <a:pPr>
              <a:defRPr/>
            </a:pPr>
            <a:r>
              <a:rPr dirty="0" smtClean="0"/>
              <a:t>Erstellung eines Hygieneplans</a:t>
            </a:r>
            <a:endParaRPr dirty="0"/>
          </a:p>
        </p:txBody>
      </p:sp>
      <p:sp>
        <p:nvSpPr>
          <p:cNvPr id="6" name="Foliennummernplatzhalter 5"/>
          <p:cNvSpPr>
            <a:spLocks noGrp="1"/>
          </p:cNvSpPr>
          <p:nvPr>
            <p:ph type="sldNum" sz="quarter" idx="12"/>
          </p:nvPr>
        </p:nvSpPr>
        <p:spPr/>
        <p:txBody>
          <a:bodyPr/>
          <a:lstStyle/>
          <a:p>
            <a:pPr>
              <a:defRPr/>
            </a:pPr>
            <a:r>
              <a:t>Folie </a:t>
            </a:r>
            <a:fld id="{E59DCE7F-0E46-44F1-8A8D-BE8444FDFD7D}" type="slidenum">
              <a:rPr/>
              <a:pPr>
                <a:defRPr/>
              </a:pPr>
              <a:t>2</a:t>
            </a:fld>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quarter" idx="10"/>
          </p:nvPr>
        </p:nvSpPr>
        <p:spPr/>
        <p:txBody>
          <a:bodyPr/>
          <a:lstStyle/>
          <a:p>
            <a:pPr>
              <a:defRPr/>
            </a:pPr>
            <a:fld id="{CA2EF859-0018-42A5-BD28-2EE436858A65}" type="datetime1">
              <a:rPr lang="de-DE"/>
              <a:pPr>
                <a:defRPr/>
              </a:pPr>
              <a:t>04.04.2023</a:t>
            </a:fld>
            <a:endParaRPr lang="de-DE"/>
          </a:p>
        </p:txBody>
      </p:sp>
      <p:sp>
        <p:nvSpPr>
          <p:cNvPr id="3" name="Fußzeilenplatzhalter 2"/>
          <p:cNvSpPr>
            <a:spLocks noGrp="1"/>
          </p:cNvSpPr>
          <p:nvPr>
            <p:ph type="ftr" sz="quarter" idx="11"/>
          </p:nvPr>
        </p:nvSpPr>
        <p:spPr>
          <a:xfrm>
            <a:off x="4356100" y="202191"/>
            <a:ext cx="2895600" cy="369332"/>
          </a:xfrm>
        </p:spPr>
        <p:txBody>
          <a:bodyPr/>
          <a:lstStyle/>
          <a:p>
            <a:pPr>
              <a:defRPr/>
            </a:pPr>
            <a:r>
              <a:rPr lang="de-DE" dirty="0"/>
              <a:t>Erstellung eines Hygieneplans</a:t>
            </a:r>
          </a:p>
          <a:p>
            <a:pPr>
              <a:defRPr/>
            </a:pPr>
            <a:endParaRPr dirty="0"/>
          </a:p>
        </p:txBody>
      </p:sp>
      <p:sp>
        <p:nvSpPr>
          <p:cNvPr id="4" name="Foliennummernplatzhalter 3"/>
          <p:cNvSpPr>
            <a:spLocks noGrp="1"/>
          </p:cNvSpPr>
          <p:nvPr>
            <p:ph type="sldNum" sz="quarter" idx="12"/>
          </p:nvPr>
        </p:nvSpPr>
        <p:spPr/>
        <p:txBody>
          <a:bodyPr/>
          <a:lstStyle/>
          <a:p>
            <a:pPr>
              <a:defRPr/>
            </a:pPr>
            <a:r>
              <a:t>Folie </a:t>
            </a:r>
            <a:fld id="{E00E9039-3970-46FA-BBF8-E31BD6C32AA0}" type="slidenum">
              <a:rPr/>
              <a:pPr>
                <a:defRPr/>
              </a:pPr>
              <a:t>3</a:t>
            </a:fld>
            <a:endParaRPr dirty="0"/>
          </a:p>
        </p:txBody>
      </p:sp>
      <p:sp>
        <p:nvSpPr>
          <p:cNvPr id="5" name="Rechteck 4"/>
          <p:cNvSpPr/>
          <p:nvPr/>
        </p:nvSpPr>
        <p:spPr>
          <a:xfrm>
            <a:off x="251520" y="1124744"/>
            <a:ext cx="8568630" cy="4124206"/>
          </a:xfrm>
          <a:prstGeom prst="rect">
            <a:avLst/>
          </a:prstGeom>
        </p:spPr>
        <p:txBody>
          <a:bodyPr wrap="square">
            <a:spAutoFit/>
          </a:bodyPr>
          <a:lstStyle/>
          <a:p>
            <a:endParaRPr lang="de-DE" sz="1100" dirty="0">
              <a:solidFill>
                <a:srgbClr val="000000"/>
              </a:solidFill>
              <a:latin typeface="Arial" panose="020B0604020202020204" pitchFamily="34" charset="0"/>
            </a:endParaRPr>
          </a:p>
          <a:p>
            <a:endParaRPr lang="de-DE" sz="1100" dirty="0">
              <a:latin typeface="Arial" panose="020B0604020202020204" pitchFamily="34" charset="0"/>
            </a:endParaRPr>
          </a:p>
          <a:p>
            <a:pPr algn="just"/>
            <a:r>
              <a:rPr lang="de-DE" sz="2000" dirty="0">
                <a:latin typeface="+mn-lt"/>
              </a:rPr>
              <a:t>Der Hygieneplan ist </a:t>
            </a:r>
            <a:r>
              <a:rPr lang="de-DE" sz="2000" dirty="0" smtClean="0">
                <a:latin typeface="+mn-lt"/>
              </a:rPr>
              <a:t>regelmäßig auf </a:t>
            </a:r>
            <a:r>
              <a:rPr lang="de-DE" sz="2000" dirty="0">
                <a:latin typeface="+mn-lt"/>
              </a:rPr>
              <a:t>Aktualität </a:t>
            </a:r>
            <a:r>
              <a:rPr lang="de-DE" sz="2000" dirty="0" smtClean="0">
                <a:latin typeface="+mn-lt"/>
              </a:rPr>
              <a:t>zu prüfen und bedarf gegebenenfalls  </a:t>
            </a:r>
            <a:r>
              <a:rPr lang="de-DE" sz="2000" dirty="0" smtClean="0">
                <a:latin typeface="+mn-lt"/>
              </a:rPr>
              <a:t>Anpassungen </a:t>
            </a:r>
            <a:r>
              <a:rPr lang="de-DE" sz="2000" dirty="0" smtClean="0">
                <a:latin typeface="+mn-lt"/>
              </a:rPr>
              <a:t>oder Änderungen. </a:t>
            </a:r>
          </a:p>
          <a:p>
            <a:endParaRPr lang="de-DE" sz="2000" dirty="0">
              <a:latin typeface="+mn-lt"/>
            </a:endParaRPr>
          </a:p>
          <a:p>
            <a:pPr marL="285750" indent="-285750">
              <a:buFont typeface="Wingdings" panose="05000000000000000000" pitchFamily="2" charset="2"/>
              <a:buChar char="Ø"/>
            </a:pPr>
            <a:r>
              <a:rPr lang="de-DE" sz="2000" dirty="0" smtClean="0">
                <a:latin typeface="+mn-lt"/>
              </a:rPr>
              <a:t>Er </a:t>
            </a:r>
            <a:r>
              <a:rPr lang="de-DE" sz="2000" dirty="0">
                <a:latin typeface="+mn-lt"/>
              </a:rPr>
              <a:t>soll für </a:t>
            </a:r>
            <a:r>
              <a:rPr lang="de-DE" sz="2000" dirty="0" smtClean="0">
                <a:latin typeface="+mn-lt"/>
              </a:rPr>
              <a:t>alle anzusprechenden Personen </a:t>
            </a:r>
            <a:r>
              <a:rPr lang="de-DE" sz="2000" dirty="0">
                <a:latin typeface="+mn-lt"/>
              </a:rPr>
              <a:t>jederzeit zugänglich und einsehbar </a:t>
            </a:r>
            <a:r>
              <a:rPr lang="de-DE" sz="2000" dirty="0" smtClean="0">
                <a:latin typeface="+mn-lt"/>
              </a:rPr>
              <a:t>sein.</a:t>
            </a:r>
            <a:endParaRPr lang="de-DE" sz="2000" dirty="0">
              <a:latin typeface="+mn-lt"/>
            </a:endParaRPr>
          </a:p>
          <a:p>
            <a:pPr marL="285750" indent="-285750" algn="just">
              <a:buFont typeface="Wingdings" panose="05000000000000000000" pitchFamily="2" charset="2"/>
              <a:buChar char="Ø"/>
            </a:pPr>
            <a:r>
              <a:rPr lang="de-DE" sz="2000" dirty="0" smtClean="0">
                <a:latin typeface="+mn-lt"/>
              </a:rPr>
              <a:t>Es </a:t>
            </a:r>
            <a:r>
              <a:rPr lang="de-DE" sz="2000" dirty="0">
                <a:latin typeface="+mn-lt"/>
              </a:rPr>
              <a:t>ist sinnvoll, wichtige Informationen in die gängigen Sprachen zu </a:t>
            </a:r>
            <a:r>
              <a:rPr lang="de-DE" sz="2000" dirty="0" smtClean="0">
                <a:latin typeface="+mn-lt"/>
              </a:rPr>
              <a:t>übersetzen.</a:t>
            </a:r>
            <a:endParaRPr lang="de-DE" sz="2000" dirty="0" smtClean="0">
              <a:latin typeface="+mn-lt"/>
            </a:endParaRPr>
          </a:p>
          <a:p>
            <a:pPr marL="285750" indent="-285750">
              <a:buFont typeface="Wingdings" panose="05000000000000000000" pitchFamily="2" charset="2"/>
              <a:buChar char="Ø"/>
            </a:pPr>
            <a:r>
              <a:rPr lang="de-DE" sz="2000" dirty="0" smtClean="0">
                <a:latin typeface="+mn-lt"/>
              </a:rPr>
              <a:t>Die </a:t>
            </a:r>
            <a:r>
              <a:rPr lang="de-DE" sz="2000" dirty="0">
                <a:latin typeface="+mn-lt"/>
              </a:rPr>
              <a:t>Beschäftigten werden mindestens einmal pro Jahr hinsichtlich der erforderlichen Hygienemaßnahmen belehrt. Die Belehrung ist schriftlich zu dokumentieren und sollte in der Einrichtung aufbewahrt werden, damit sie gegebenenfalls dem Gesundheitsamt vorgelegt werden </a:t>
            </a:r>
            <a:r>
              <a:rPr lang="de-DE" sz="2000" dirty="0" smtClean="0">
                <a:latin typeface="+mn-lt"/>
              </a:rPr>
              <a:t>kann.</a:t>
            </a:r>
            <a:endParaRPr lang="de-DE" sz="2000" dirty="0" smtClean="0">
              <a:latin typeface="+mn-lt"/>
            </a:endParaRPr>
          </a:p>
          <a:p>
            <a:pPr marL="285750" indent="-285750">
              <a:buFont typeface="Wingdings" panose="05000000000000000000" pitchFamily="2" charset="2"/>
              <a:buChar char="Ø"/>
            </a:pPr>
            <a:r>
              <a:rPr lang="de-DE" sz="2000" dirty="0" smtClean="0">
                <a:latin typeface="+mn-lt"/>
              </a:rPr>
              <a:t>Die </a:t>
            </a:r>
            <a:r>
              <a:rPr lang="de-DE" sz="2000" dirty="0">
                <a:latin typeface="+mn-lt"/>
              </a:rPr>
              <a:t>Überwachung der Einhaltung der Hygienemaßnahmen erfolgt durch regelmäßige </a:t>
            </a:r>
            <a:r>
              <a:rPr lang="de-DE" sz="2000" dirty="0" smtClean="0">
                <a:latin typeface="+mn-lt"/>
              </a:rPr>
              <a:t>Begehungen durch </a:t>
            </a:r>
            <a:r>
              <a:rPr lang="de-DE" sz="2000" dirty="0">
                <a:latin typeface="+mn-lt"/>
              </a:rPr>
              <a:t>das zuständige </a:t>
            </a:r>
            <a:r>
              <a:rPr lang="de-DE" sz="2000" dirty="0" smtClean="0">
                <a:latin typeface="+mn-lt"/>
              </a:rPr>
              <a:t>Gesundheitsamt.</a:t>
            </a:r>
            <a:endParaRPr lang="de-DE" sz="2000" dirty="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umsplatzhalter 4"/>
          <p:cNvSpPr>
            <a:spLocks noGrp="1"/>
          </p:cNvSpPr>
          <p:nvPr>
            <p:ph type="dt" sz="quarter" idx="10"/>
          </p:nvPr>
        </p:nvSpPr>
        <p:spPr/>
        <p:txBody>
          <a:bodyPr/>
          <a:lstStyle/>
          <a:p>
            <a:pPr>
              <a:defRPr/>
            </a:pPr>
            <a:fld id="{987BF612-8949-40C1-B026-0DB14CABAE66}" type="datetime1">
              <a:rPr lang="de-DE"/>
              <a:pPr>
                <a:defRPr/>
              </a:pPr>
              <a:t>04.04.2023</a:t>
            </a:fld>
            <a:endParaRPr lang="de-DE"/>
          </a:p>
        </p:txBody>
      </p:sp>
      <p:sp>
        <p:nvSpPr>
          <p:cNvPr id="6" name="Fußzeilenplatzhalter 5"/>
          <p:cNvSpPr>
            <a:spLocks noGrp="1"/>
          </p:cNvSpPr>
          <p:nvPr>
            <p:ph type="ftr" sz="quarter" idx="11"/>
          </p:nvPr>
        </p:nvSpPr>
        <p:spPr/>
        <p:txBody>
          <a:bodyPr/>
          <a:lstStyle/>
          <a:p>
            <a:pPr>
              <a:defRPr/>
            </a:pPr>
            <a:r>
              <a:rPr lang="de-DE" dirty="0"/>
              <a:t>Erstellung eines Hygieneplans</a:t>
            </a:r>
          </a:p>
        </p:txBody>
      </p:sp>
      <p:sp>
        <p:nvSpPr>
          <p:cNvPr id="7" name="Foliennummernplatzhalter 6"/>
          <p:cNvSpPr>
            <a:spLocks noGrp="1"/>
          </p:cNvSpPr>
          <p:nvPr>
            <p:ph type="sldNum" sz="quarter" idx="12"/>
          </p:nvPr>
        </p:nvSpPr>
        <p:spPr/>
        <p:txBody>
          <a:bodyPr/>
          <a:lstStyle/>
          <a:p>
            <a:pPr>
              <a:defRPr/>
            </a:pPr>
            <a:r>
              <a:t>Folie </a:t>
            </a:r>
            <a:fld id="{0E86F025-7CE2-44EF-83AA-41367ECD97CC}" type="slidenum">
              <a:rPr/>
              <a:pPr>
                <a:defRPr/>
              </a:pPr>
              <a:t>4</a:t>
            </a:fld>
            <a:endParaRPr dirty="0"/>
          </a:p>
        </p:txBody>
      </p:sp>
      <p:sp>
        <p:nvSpPr>
          <p:cNvPr id="2" name="Rechteck 1"/>
          <p:cNvSpPr/>
          <p:nvPr/>
        </p:nvSpPr>
        <p:spPr>
          <a:xfrm>
            <a:off x="251520" y="1340768"/>
            <a:ext cx="8568630" cy="3339376"/>
          </a:xfrm>
          <a:prstGeom prst="rect">
            <a:avLst/>
          </a:prstGeom>
        </p:spPr>
        <p:txBody>
          <a:bodyPr wrap="square">
            <a:spAutoFit/>
          </a:bodyPr>
          <a:lstStyle/>
          <a:p>
            <a:endParaRPr lang="de-DE" sz="1100" dirty="0">
              <a:solidFill>
                <a:srgbClr val="000000"/>
              </a:solidFill>
              <a:latin typeface="Arial" panose="020B0604020202020204" pitchFamily="34" charset="0"/>
            </a:endParaRPr>
          </a:p>
          <a:p>
            <a:pPr algn="just"/>
            <a:r>
              <a:rPr lang="de-DE" sz="2000" dirty="0" smtClean="0">
                <a:latin typeface="+mn-lt"/>
              </a:rPr>
              <a:t>Aufgrund </a:t>
            </a:r>
            <a:r>
              <a:rPr lang="de-DE" sz="2000" dirty="0">
                <a:latin typeface="+mn-lt"/>
              </a:rPr>
              <a:t>des Zusammentreffens vieler Menschen mit in der Regel unbekanntem Infektionsstatus besteht </a:t>
            </a:r>
            <a:r>
              <a:rPr lang="de-DE" sz="2000" dirty="0" smtClean="0">
                <a:latin typeface="+mn-lt"/>
              </a:rPr>
              <a:t>in Einrichtungen </a:t>
            </a:r>
            <a:r>
              <a:rPr lang="de-DE" sz="2000" dirty="0">
                <a:latin typeface="+mn-lt"/>
              </a:rPr>
              <a:t>ein höheres Übertragungsrisiko für Infektionskrankheiten. </a:t>
            </a:r>
          </a:p>
          <a:p>
            <a:pPr algn="just"/>
            <a:r>
              <a:rPr lang="de-DE" sz="2000" dirty="0" smtClean="0">
                <a:latin typeface="+mn-lt"/>
              </a:rPr>
              <a:t>Deshalb ist der </a:t>
            </a:r>
            <a:r>
              <a:rPr lang="de-DE" sz="2000" dirty="0">
                <a:latin typeface="+mn-lt"/>
              </a:rPr>
              <a:t>erste </a:t>
            </a:r>
            <a:r>
              <a:rPr lang="de-DE" sz="2000" dirty="0" smtClean="0">
                <a:latin typeface="+mn-lt"/>
              </a:rPr>
              <a:t>Schritt, </a:t>
            </a:r>
            <a:r>
              <a:rPr lang="de-DE" sz="2000" dirty="0">
                <a:latin typeface="+mn-lt"/>
              </a:rPr>
              <a:t>um einen Hygieneplan zu </a:t>
            </a:r>
            <a:r>
              <a:rPr lang="de-DE" sz="2000" dirty="0" smtClean="0">
                <a:latin typeface="+mn-lt"/>
              </a:rPr>
              <a:t>erstellen, </a:t>
            </a:r>
            <a:r>
              <a:rPr lang="de-DE" sz="2000" dirty="0">
                <a:latin typeface="+mn-lt"/>
              </a:rPr>
              <a:t>eine </a:t>
            </a:r>
            <a:r>
              <a:rPr lang="de-DE" sz="2000" b="1" dirty="0" smtClean="0">
                <a:latin typeface="+mn-lt"/>
              </a:rPr>
              <a:t>Risikobewertung.</a:t>
            </a:r>
          </a:p>
          <a:p>
            <a:pPr algn="just"/>
            <a:endParaRPr lang="de-DE" sz="2000" b="1" dirty="0" smtClean="0">
              <a:latin typeface="+mn-lt"/>
            </a:endParaRPr>
          </a:p>
          <a:p>
            <a:pPr algn="just"/>
            <a:r>
              <a:rPr lang="de-DE" sz="2000" dirty="0" smtClean="0">
                <a:latin typeface="+mn-lt"/>
              </a:rPr>
              <a:t>Definieren Sie die </a:t>
            </a:r>
            <a:r>
              <a:rPr lang="de-DE" sz="2000" b="1" dirty="0" smtClean="0">
                <a:latin typeface="+mn-lt"/>
              </a:rPr>
              <a:t>Art</a:t>
            </a:r>
            <a:r>
              <a:rPr lang="de-DE" sz="2000" dirty="0" smtClean="0">
                <a:latin typeface="+mn-lt"/>
              </a:rPr>
              <a:t> der Risiken, den </a:t>
            </a:r>
            <a:r>
              <a:rPr lang="de-DE" sz="2000" b="1" dirty="0" smtClean="0">
                <a:latin typeface="+mn-lt"/>
              </a:rPr>
              <a:t>Personenkreis,</a:t>
            </a:r>
            <a:r>
              <a:rPr lang="de-DE" sz="2000" dirty="0" smtClean="0">
                <a:latin typeface="+mn-lt"/>
              </a:rPr>
              <a:t> </a:t>
            </a:r>
            <a:r>
              <a:rPr lang="de-DE" sz="2000" dirty="0" smtClean="0">
                <a:latin typeface="+mn-lt"/>
              </a:rPr>
              <a:t>der diesen Risiken ausgesetzt ist (darunter zählen z.B. Infektionskrankheiten, chemische Expositionen oder Verletzungen) und die </a:t>
            </a:r>
            <a:r>
              <a:rPr lang="de-DE" sz="2000" b="1" dirty="0" smtClean="0">
                <a:latin typeface="+mn-lt"/>
              </a:rPr>
              <a:t>geeigneten Maßnahmen </a:t>
            </a:r>
            <a:r>
              <a:rPr lang="de-DE" sz="2000" dirty="0" smtClean="0">
                <a:latin typeface="+mn-lt"/>
              </a:rPr>
              <a:t>zur Risikominimierung- oder </a:t>
            </a:r>
            <a:r>
              <a:rPr lang="de-DE" sz="2000" dirty="0" err="1" smtClean="0">
                <a:latin typeface="+mn-lt"/>
              </a:rPr>
              <a:t>vermeidung</a:t>
            </a:r>
            <a:r>
              <a:rPr lang="de-DE" sz="2000" dirty="0" smtClean="0">
                <a:latin typeface="+mn-lt"/>
              </a:rPr>
              <a:t>.</a:t>
            </a:r>
          </a:p>
        </p:txBody>
      </p:sp>
      <p:sp>
        <p:nvSpPr>
          <p:cNvPr id="3" name="Rechteck 2"/>
          <p:cNvSpPr/>
          <p:nvPr/>
        </p:nvSpPr>
        <p:spPr>
          <a:xfrm>
            <a:off x="3491880" y="764704"/>
            <a:ext cx="2160240" cy="400110"/>
          </a:xfrm>
          <a:prstGeom prst="rect">
            <a:avLst/>
          </a:prstGeom>
        </p:spPr>
        <p:txBody>
          <a:bodyPr wrap="square">
            <a:spAutoFit/>
          </a:bodyPr>
          <a:lstStyle/>
          <a:p>
            <a:pPr marR="95220"/>
            <a:r>
              <a:rPr lang="de-DE" sz="2000" b="1" dirty="0">
                <a:latin typeface="+mj-lt"/>
              </a:rPr>
              <a:t>Risikobewertung</a:t>
            </a:r>
            <a:r>
              <a:rPr lang="de-DE" b="1" dirty="0">
                <a:latin typeface="Arial" panose="020B0604020202020204" pitchFamily="34" charset="0"/>
              </a:rPr>
              <a:t> </a:t>
            </a:r>
            <a:endParaRPr lang="de-DE"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dirty="0"/>
              <a:t>Erstellung eines Hygieneplans</a:t>
            </a:r>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5</a:t>
            </a:fld>
            <a:endParaRPr dirty="0"/>
          </a:p>
        </p:txBody>
      </p:sp>
      <p:sp>
        <p:nvSpPr>
          <p:cNvPr id="5" name="Rechteck 4"/>
          <p:cNvSpPr/>
          <p:nvPr/>
        </p:nvSpPr>
        <p:spPr>
          <a:xfrm>
            <a:off x="395536" y="1268760"/>
            <a:ext cx="8568630" cy="4262705"/>
          </a:xfrm>
          <a:prstGeom prst="rect">
            <a:avLst/>
          </a:prstGeom>
        </p:spPr>
        <p:txBody>
          <a:bodyPr wrap="square">
            <a:spAutoFit/>
          </a:bodyPr>
          <a:lstStyle/>
          <a:p>
            <a:endParaRPr lang="de-DE" sz="1100" dirty="0">
              <a:solidFill>
                <a:srgbClr val="000000"/>
              </a:solidFill>
              <a:latin typeface="Arial" panose="020B0604020202020204" pitchFamily="34" charset="0"/>
            </a:endParaRPr>
          </a:p>
          <a:p>
            <a:pPr algn="just"/>
            <a:r>
              <a:rPr lang="de-DE" sz="2000" dirty="0" smtClean="0">
                <a:latin typeface="+mn-lt"/>
              </a:rPr>
              <a:t>Die </a:t>
            </a:r>
            <a:r>
              <a:rPr lang="de-DE" sz="2000" dirty="0">
                <a:latin typeface="+mn-lt"/>
              </a:rPr>
              <a:t>Leitung der Einrichtung trägt die Verantwortung für die Sicherstellung der hygienischen Anforderungen. Sie kann zu ihrer Unterstützung einen Beauftragten für Hygiene oder ein Hygiene-Team benennen. </a:t>
            </a:r>
          </a:p>
          <a:p>
            <a:pPr algn="just"/>
            <a:endParaRPr lang="de-DE" sz="2000" dirty="0" smtClean="0">
              <a:latin typeface="+mj-lt"/>
            </a:endParaRPr>
          </a:p>
          <a:p>
            <a:pPr algn="just"/>
            <a:endParaRPr lang="de-DE" sz="2000" dirty="0">
              <a:latin typeface="+mj-lt"/>
            </a:endParaRPr>
          </a:p>
          <a:p>
            <a:pPr marR="30660" algn="ctr"/>
            <a:r>
              <a:rPr lang="de-DE" sz="2000" b="1" dirty="0" smtClean="0">
                <a:latin typeface="+mj-lt"/>
              </a:rPr>
              <a:t>Aufgabe</a:t>
            </a:r>
          </a:p>
          <a:p>
            <a:pPr marR="30660" algn="ctr"/>
            <a:endParaRPr lang="de-DE" sz="2000" dirty="0" smtClean="0">
              <a:latin typeface="+mn-lt"/>
            </a:endParaRPr>
          </a:p>
          <a:p>
            <a:pPr algn="just"/>
            <a:r>
              <a:rPr lang="de-DE" sz="2000" dirty="0" smtClean="0">
                <a:latin typeface="+mn-lt"/>
              </a:rPr>
              <a:t>Die Erstellung </a:t>
            </a:r>
            <a:r>
              <a:rPr lang="de-DE" sz="2000" dirty="0">
                <a:latin typeface="+mn-lt"/>
              </a:rPr>
              <a:t>und Aktualisierung des </a:t>
            </a:r>
            <a:r>
              <a:rPr lang="de-DE" sz="2000" dirty="0" smtClean="0">
                <a:latin typeface="+mn-lt"/>
              </a:rPr>
              <a:t>Hygieneplanes, die Überwachung </a:t>
            </a:r>
            <a:r>
              <a:rPr lang="de-DE" sz="2000" dirty="0">
                <a:latin typeface="+mn-lt"/>
              </a:rPr>
              <a:t>der Einhaltung der im Hygieneplan festgelegten </a:t>
            </a:r>
            <a:r>
              <a:rPr lang="de-DE" sz="2000" dirty="0" smtClean="0">
                <a:latin typeface="+mn-lt"/>
              </a:rPr>
              <a:t>Maßnahmen, regelmäßige </a:t>
            </a:r>
            <a:r>
              <a:rPr lang="de-DE" sz="2000" dirty="0">
                <a:latin typeface="+mn-lt"/>
              </a:rPr>
              <a:t>interne Begehungen </a:t>
            </a:r>
            <a:r>
              <a:rPr lang="de-DE" sz="2000" dirty="0" smtClean="0">
                <a:latin typeface="+mn-lt"/>
              </a:rPr>
              <a:t>und die Durchführung </a:t>
            </a:r>
            <a:r>
              <a:rPr lang="de-DE" sz="2000" dirty="0">
                <a:latin typeface="+mn-lt"/>
              </a:rPr>
              <a:t>von Hygienebelehrungen für die Beschäftigten und </a:t>
            </a:r>
            <a:r>
              <a:rPr lang="de-DE" sz="2000" dirty="0" smtClean="0">
                <a:latin typeface="+mn-lt"/>
              </a:rPr>
              <a:t>Bewohner in Zusammenarbeit </a:t>
            </a:r>
            <a:r>
              <a:rPr lang="de-DE" sz="2000" dirty="0">
                <a:latin typeface="+mn-lt"/>
              </a:rPr>
              <a:t>mit dem </a:t>
            </a:r>
            <a:r>
              <a:rPr lang="de-DE" sz="2000" dirty="0" smtClean="0">
                <a:latin typeface="+mn-lt"/>
              </a:rPr>
              <a:t>Gesundheitsamt, sowie die jeweilige zu beachtende Meldepflicht </a:t>
            </a:r>
            <a:r>
              <a:rPr lang="de-DE" sz="2000" dirty="0" smtClean="0">
                <a:latin typeface="+mn-lt"/>
              </a:rPr>
              <a:t> nach IfSG (</a:t>
            </a:r>
            <a:r>
              <a:rPr lang="de-DE" sz="2000" dirty="0" err="1" smtClean="0">
                <a:latin typeface="+mn-lt"/>
              </a:rPr>
              <a:t>Infektionschutzgesetz</a:t>
            </a:r>
            <a:r>
              <a:rPr lang="de-DE" sz="2000" dirty="0" smtClean="0">
                <a:latin typeface="+mn-lt"/>
              </a:rPr>
              <a:t>).</a:t>
            </a:r>
          </a:p>
        </p:txBody>
      </p:sp>
      <p:sp>
        <p:nvSpPr>
          <p:cNvPr id="6" name="Rechteck 5"/>
          <p:cNvSpPr/>
          <p:nvPr/>
        </p:nvSpPr>
        <p:spPr>
          <a:xfrm>
            <a:off x="2195736" y="773761"/>
            <a:ext cx="4572000" cy="400110"/>
          </a:xfrm>
          <a:prstGeom prst="rect">
            <a:avLst/>
          </a:prstGeom>
        </p:spPr>
        <p:txBody>
          <a:bodyPr>
            <a:spAutoFit/>
          </a:bodyPr>
          <a:lstStyle/>
          <a:p>
            <a:pPr marR="27110" algn="ctr"/>
            <a:r>
              <a:rPr lang="de-DE" sz="2000" b="1" dirty="0" smtClean="0">
                <a:latin typeface="+mj-lt"/>
              </a:rPr>
              <a:t>Verantwortlichkeiten</a:t>
            </a:r>
            <a:endParaRPr lang="de-DE" sz="2000" dirty="0">
              <a:latin typeface="+mj-lt"/>
            </a:endParaRPr>
          </a:p>
        </p:txBody>
      </p:sp>
    </p:spTree>
    <p:extLst>
      <p:ext uri="{BB962C8B-B14F-4D97-AF65-F5344CB8AC3E}">
        <p14:creationId xmlns:p14="http://schemas.microsoft.com/office/powerpoint/2010/main" val="984323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dirty="0" smtClean="0"/>
              <a:t>Erstellung eines Hygieneplans</a:t>
            </a:r>
            <a:endParaRPr lang="de-DE" dirty="0"/>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6</a:t>
            </a:fld>
            <a:endParaRPr dirty="0"/>
          </a:p>
        </p:txBody>
      </p:sp>
      <p:sp>
        <p:nvSpPr>
          <p:cNvPr id="5" name="Rechteck 4"/>
          <p:cNvSpPr/>
          <p:nvPr/>
        </p:nvSpPr>
        <p:spPr>
          <a:xfrm>
            <a:off x="179512" y="764704"/>
            <a:ext cx="8640638" cy="5909310"/>
          </a:xfrm>
          <a:prstGeom prst="rect">
            <a:avLst/>
          </a:prstGeom>
        </p:spPr>
        <p:txBody>
          <a:bodyPr wrap="square">
            <a:spAutoFit/>
          </a:bodyPr>
          <a:lstStyle/>
          <a:p>
            <a:pPr algn="ctr"/>
            <a:r>
              <a:rPr lang="de-DE" sz="2000" b="1" dirty="0" smtClean="0">
                <a:latin typeface="+mj-lt"/>
              </a:rPr>
              <a:t>Personalhygiene </a:t>
            </a:r>
            <a:endParaRPr lang="de-DE" sz="2000" b="1" dirty="0">
              <a:latin typeface="+mj-lt"/>
            </a:endParaRPr>
          </a:p>
          <a:p>
            <a:endParaRPr lang="de-DE" dirty="0" smtClean="0"/>
          </a:p>
          <a:p>
            <a:pPr marL="342900" indent="-342900" algn="just">
              <a:buFont typeface="Wingdings" panose="05000000000000000000" pitchFamily="2" charset="2"/>
              <a:buChar char="Ø"/>
            </a:pPr>
            <a:r>
              <a:rPr lang="de-DE" sz="2000" dirty="0" smtClean="0">
                <a:latin typeface="+mn-lt"/>
              </a:rPr>
              <a:t>Arbeitskleidung </a:t>
            </a:r>
            <a:r>
              <a:rPr lang="de-DE" sz="2000" dirty="0">
                <a:latin typeface="+mn-lt"/>
              </a:rPr>
              <a:t>(Privatkleidung, Berufskleidung) </a:t>
            </a:r>
          </a:p>
          <a:p>
            <a:pPr marL="342900" indent="-342900">
              <a:buFont typeface="Wingdings" panose="05000000000000000000" pitchFamily="2" charset="2"/>
              <a:buChar char="Ø"/>
            </a:pPr>
            <a:r>
              <a:rPr lang="de-DE" sz="2000" dirty="0" smtClean="0">
                <a:latin typeface="+mn-lt"/>
              </a:rPr>
              <a:t>Persönliche </a:t>
            </a:r>
            <a:r>
              <a:rPr lang="de-DE" sz="2000" dirty="0">
                <a:latin typeface="+mn-lt"/>
              </a:rPr>
              <a:t>Schutzausrüstung (PSA) </a:t>
            </a:r>
          </a:p>
          <a:p>
            <a:pPr marL="342900" indent="-342900">
              <a:buFont typeface="Wingdings" panose="05000000000000000000" pitchFamily="2" charset="2"/>
              <a:buChar char="Ø"/>
            </a:pPr>
            <a:r>
              <a:rPr lang="de-DE" sz="2000" dirty="0" smtClean="0">
                <a:latin typeface="+mn-lt"/>
              </a:rPr>
              <a:t>Händehygiene </a:t>
            </a:r>
            <a:r>
              <a:rPr lang="de-DE" sz="2000" dirty="0">
                <a:latin typeface="+mn-lt"/>
              </a:rPr>
              <a:t>(Uhren, Ringe,..) </a:t>
            </a:r>
          </a:p>
          <a:p>
            <a:pPr marL="342900" indent="-342900">
              <a:buFont typeface="Wingdings" panose="05000000000000000000" pitchFamily="2" charset="2"/>
              <a:buChar char="Ø"/>
            </a:pPr>
            <a:r>
              <a:rPr lang="de-DE" sz="2000" dirty="0" smtClean="0">
                <a:latin typeface="+mn-lt"/>
              </a:rPr>
              <a:t>Schutzimpfungen </a:t>
            </a:r>
            <a:r>
              <a:rPr lang="de-DE" sz="2000" dirty="0">
                <a:latin typeface="+mn-lt"/>
              </a:rPr>
              <a:t>(Hepatitis B</a:t>
            </a:r>
            <a:r>
              <a:rPr lang="de-DE" sz="2000" dirty="0" smtClean="0">
                <a:latin typeface="+mn-lt"/>
              </a:rPr>
              <a:t>,..)</a:t>
            </a:r>
          </a:p>
          <a:p>
            <a:pPr marL="342900" indent="-342900">
              <a:buFont typeface="Wingdings" panose="05000000000000000000" pitchFamily="2" charset="2"/>
              <a:buChar char="Ø"/>
            </a:pPr>
            <a:endParaRPr lang="de-DE" sz="2000" dirty="0" smtClean="0">
              <a:latin typeface="+mn-lt"/>
            </a:endParaRPr>
          </a:p>
          <a:p>
            <a:pPr marL="342900" indent="-342900">
              <a:buFont typeface="Wingdings" panose="05000000000000000000" pitchFamily="2" charset="2"/>
              <a:buChar char="Ø"/>
            </a:pPr>
            <a:endParaRPr lang="de-DE" sz="2000" dirty="0">
              <a:latin typeface="+mn-lt"/>
            </a:endParaRPr>
          </a:p>
          <a:p>
            <a:pPr marR="108460" algn="ctr"/>
            <a:r>
              <a:rPr lang="de-DE" sz="2000" b="1" dirty="0" smtClean="0">
                <a:latin typeface="+mj-lt"/>
              </a:rPr>
              <a:t> Desinfektionsmaßnahmen</a:t>
            </a:r>
          </a:p>
          <a:p>
            <a:pPr marR="108460" algn="ctr"/>
            <a:endParaRPr lang="de-DE" sz="2000" b="1" dirty="0" smtClean="0">
              <a:latin typeface="+mj-lt"/>
            </a:endParaRPr>
          </a:p>
          <a:p>
            <a:pPr marR="108460" algn="just"/>
            <a:r>
              <a:rPr lang="de-DE" sz="2000" dirty="0" smtClean="0">
                <a:latin typeface="+mj-lt"/>
              </a:rPr>
              <a:t>Sind folgende Mittel VAH oder RKI gelistet? Wer wird welches Produkt wann verwenden müssen? Welches Mittel ist für welche Situation geeignet?</a:t>
            </a:r>
          </a:p>
          <a:p>
            <a:pPr marR="108460" algn="just"/>
            <a:r>
              <a:rPr lang="de-DE" sz="2000" dirty="0" smtClean="0">
                <a:latin typeface="+mj-lt"/>
              </a:rPr>
              <a:t>Wie ist die Einwirkzeit? Wie dosiere ist das Produkt richtig? </a:t>
            </a:r>
            <a:endParaRPr lang="de-DE" sz="2000" dirty="0">
              <a:latin typeface="+mj-lt"/>
            </a:endParaRPr>
          </a:p>
          <a:p>
            <a:pPr marR="108460" algn="just"/>
            <a:endParaRPr lang="de-DE" sz="2000" b="1" dirty="0">
              <a:latin typeface="+mj-lt"/>
            </a:endParaRPr>
          </a:p>
          <a:p>
            <a:pPr marL="342900" marR="108460" indent="-342900" algn="just">
              <a:buFont typeface="Wingdings" panose="05000000000000000000" pitchFamily="2" charset="2"/>
              <a:buChar char="Ø"/>
            </a:pPr>
            <a:r>
              <a:rPr lang="de-DE" sz="2000" dirty="0" err="1" smtClean="0">
                <a:latin typeface="+mj-lt"/>
              </a:rPr>
              <a:t>Flächendesinfekionsmittel</a:t>
            </a:r>
            <a:endParaRPr lang="de-DE" sz="2000" dirty="0" smtClean="0">
              <a:latin typeface="+mj-lt"/>
            </a:endParaRPr>
          </a:p>
          <a:p>
            <a:pPr marL="342900" marR="108460" indent="-342900" algn="just">
              <a:buFont typeface="Wingdings" panose="05000000000000000000" pitchFamily="2" charset="2"/>
              <a:buChar char="Ø"/>
            </a:pPr>
            <a:r>
              <a:rPr lang="de-DE" sz="2000" dirty="0" smtClean="0">
                <a:latin typeface="+mj-lt"/>
              </a:rPr>
              <a:t>Händedesinfektionsmittel </a:t>
            </a:r>
          </a:p>
          <a:p>
            <a:pPr marL="342900" marR="108460" indent="-342900" algn="just">
              <a:buFont typeface="Wingdings" panose="05000000000000000000" pitchFamily="2" charset="2"/>
              <a:buChar char="Ø"/>
            </a:pPr>
            <a:endParaRPr lang="de-DE" sz="2000" dirty="0">
              <a:latin typeface="+mj-lt"/>
            </a:endParaRPr>
          </a:p>
          <a:p>
            <a:pPr marR="108460" algn="just"/>
            <a:endParaRPr lang="de-DE" sz="2000" dirty="0" smtClean="0">
              <a:latin typeface="+mj-lt"/>
            </a:endParaRPr>
          </a:p>
          <a:p>
            <a:pPr marR="108460" algn="ctr"/>
            <a:endParaRPr lang="de-DE" sz="2000" dirty="0">
              <a:latin typeface="+mj-lt"/>
            </a:endParaRPr>
          </a:p>
        </p:txBody>
      </p:sp>
    </p:spTree>
    <p:extLst>
      <p:ext uri="{BB962C8B-B14F-4D97-AF65-F5344CB8AC3E}">
        <p14:creationId xmlns:p14="http://schemas.microsoft.com/office/powerpoint/2010/main" val="15271269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dirty="0"/>
              <a:t>Erstellung eines Hygieneplans</a:t>
            </a:r>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7</a:t>
            </a:fld>
            <a:endParaRPr dirty="0"/>
          </a:p>
        </p:txBody>
      </p:sp>
      <p:sp>
        <p:nvSpPr>
          <p:cNvPr id="5" name="Rechteck 4"/>
          <p:cNvSpPr/>
          <p:nvPr/>
        </p:nvSpPr>
        <p:spPr>
          <a:xfrm>
            <a:off x="251520" y="764704"/>
            <a:ext cx="8568630" cy="5493812"/>
          </a:xfrm>
          <a:prstGeom prst="rect">
            <a:avLst/>
          </a:prstGeom>
        </p:spPr>
        <p:txBody>
          <a:bodyPr wrap="square">
            <a:spAutoFit/>
          </a:bodyPr>
          <a:lstStyle/>
          <a:p>
            <a:endParaRPr lang="de-DE" sz="1100" dirty="0">
              <a:solidFill>
                <a:srgbClr val="000000"/>
              </a:solidFill>
              <a:latin typeface="Arial" panose="020B0604020202020204" pitchFamily="34" charset="0"/>
            </a:endParaRPr>
          </a:p>
          <a:p>
            <a:pPr marR="84310" algn="ctr"/>
            <a:r>
              <a:rPr lang="de-DE" sz="2000" b="1" dirty="0" smtClean="0">
                <a:latin typeface="+mj-lt"/>
              </a:rPr>
              <a:t>Meldepflichten </a:t>
            </a:r>
            <a:r>
              <a:rPr lang="de-DE" sz="2000" b="1" dirty="0" smtClean="0">
                <a:latin typeface="+mj-lt"/>
              </a:rPr>
              <a:t>Krankheiten</a:t>
            </a:r>
          </a:p>
          <a:p>
            <a:pPr marR="8080" algn="just"/>
            <a:endParaRPr lang="de-DE" sz="2000" dirty="0">
              <a:latin typeface="+mj-lt"/>
            </a:endParaRPr>
          </a:p>
          <a:p>
            <a:pPr algn="just"/>
            <a:r>
              <a:rPr lang="de-DE" sz="2000" dirty="0">
                <a:latin typeface="+mj-lt"/>
              </a:rPr>
              <a:t>Die </a:t>
            </a:r>
            <a:r>
              <a:rPr lang="de-DE" sz="2000" dirty="0" smtClean="0">
                <a:latin typeface="+mj-lt"/>
              </a:rPr>
              <a:t>meldepflichtigen Erkrankungen </a:t>
            </a:r>
            <a:r>
              <a:rPr lang="de-DE" sz="2000" dirty="0">
                <a:latin typeface="+mn-lt"/>
              </a:rPr>
              <a:t>gemäß Infektionsschutzgesetz (IfSG)</a:t>
            </a:r>
            <a:r>
              <a:rPr lang="de-DE" sz="2000" dirty="0" smtClean="0">
                <a:latin typeface="+mn-lt"/>
              </a:rPr>
              <a:t> </a:t>
            </a:r>
            <a:r>
              <a:rPr lang="de-DE" sz="2000" dirty="0">
                <a:latin typeface="+mj-lt"/>
              </a:rPr>
              <a:t>kann mit einem standardisierten Meldebogen an das Gesundheitsamt </a:t>
            </a:r>
            <a:r>
              <a:rPr lang="de-DE" sz="2000" dirty="0" smtClean="0">
                <a:latin typeface="+mj-lt"/>
              </a:rPr>
              <a:t>erfolgen, Sie finden einen PDF Download oder einen Meldelink auf unserer Website. </a:t>
            </a:r>
          </a:p>
          <a:p>
            <a:pPr algn="just"/>
            <a:r>
              <a:rPr lang="de-DE" sz="2000" dirty="0" smtClean="0">
                <a:latin typeface="+mj-lt"/>
              </a:rPr>
              <a:t>Das </a:t>
            </a:r>
            <a:r>
              <a:rPr lang="de-DE" sz="2000" dirty="0">
                <a:latin typeface="+mj-lt"/>
              </a:rPr>
              <a:t>IfSG enthält eine Liste der namentlich zu meldenden </a:t>
            </a:r>
            <a:r>
              <a:rPr lang="de-DE" sz="2000" dirty="0" smtClean="0">
                <a:latin typeface="+mj-lt"/>
              </a:rPr>
              <a:t>Erkrankungen.</a:t>
            </a:r>
          </a:p>
          <a:p>
            <a:pPr algn="just"/>
            <a:endParaRPr lang="de-DE" sz="2000" dirty="0" smtClean="0">
              <a:latin typeface="+mj-lt"/>
            </a:endParaRPr>
          </a:p>
          <a:p>
            <a:pPr algn="just"/>
            <a:endParaRPr lang="de-DE" sz="2000" dirty="0">
              <a:latin typeface="+mj-lt"/>
            </a:endParaRPr>
          </a:p>
          <a:p>
            <a:pPr marR="79160" algn="ctr"/>
            <a:r>
              <a:rPr lang="de-DE" sz="2000" b="1" dirty="0">
                <a:latin typeface="+mn-lt"/>
              </a:rPr>
              <a:t>Ausbruchsmanagement </a:t>
            </a:r>
            <a:endParaRPr lang="de-DE" sz="2000" b="1" dirty="0" smtClean="0">
              <a:latin typeface="+mn-lt"/>
            </a:endParaRPr>
          </a:p>
          <a:p>
            <a:pPr marR="79160" algn="ctr"/>
            <a:endParaRPr lang="de-DE" sz="2000" dirty="0">
              <a:latin typeface="+mn-lt"/>
            </a:endParaRPr>
          </a:p>
          <a:p>
            <a:pPr marR="62960" algn="just"/>
            <a:r>
              <a:rPr lang="de-DE" sz="2000" dirty="0" smtClean="0">
                <a:latin typeface="+mn-lt"/>
              </a:rPr>
              <a:t>Hier hat es sich als äußert Sinnvoll herausgestellt, die in einem Ausbruch aufkommenden, Aufgaben klar zu </a:t>
            </a:r>
            <a:r>
              <a:rPr lang="de-DE" sz="2000" dirty="0">
                <a:latin typeface="+mn-lt"/>
              </a:rPr>
              <a:t>verteilen </a:t>
            </a:r>
            <a:r>
              <a:rPr lang="de-DE" sz="2000" dirty="0" smtClean="0">
                <a:latin typeface="+mn-lt"/>
              </a:rPr>
              <a:t>„wer </a:t>
            </a:r>
            <a:r>
              <a:rPr lang="de-DE" sz="2000" dirty="0">
                <a:latin typeface="+mn-lt"/>
              </a:rPr>
              <a:t>macht </a:t>
            </a:r>
            <a:r>
              <a:rPr lang="de-DE" sz="2000" dirty="0" smtClean="0">
                <a:latin typeface="+mn-lt"/>
              </a:rPr>
              <a:t>was, wann und wie?“ </a:t>
            </a:r>
            <a:endParaRPr lang="de-DE" sz="2000" dirty="0">
              <a:latin typeface="+mn-lt"/>
            </a:endParaRPr>
          </a:p>
          <a:p>
            <a:pPr marL="342900" indent="-342900" algn="just">
              <a:buFont typeface="Wingdings" panose="05000000000000000000" pitchFamily="2" charset="2"/>
              <a:buChar char="Ø"/>
            </a:pPr>
            <a:r>
              <a:rPr lang="de-DE" sz="2000" dirty="0" smtClean="0">
                <a:latin typeface="+mn-lt"/>
              </a:rPr>
              <a:t>Persönliche </a:t>
            </a:r>
            <a:r>
              <a:rPr lang="de-DE" sz="2000" dirty="0">
                <a:latin typeface="+mn-lt"/>
              </a:rPr>
              <a:t>Schutzkleidung (Einmalhandschuhe, Einmalkittel, Mundschutz) </a:t>
            </a:r>
          </a:p>
          <a:p>
            <a:pPr marL="342900" indent="-342900" algn="just">
              <a:buFont typeface="Wingdings" panose="05000000000000000000" pitchFamily="2" charset="2"/>
              <a:buChar char="Ø"/>
            </a:pPr>
            <a:r>
              <a:rPr lang="de-DE" sz="2000" dirty="0" smtClean="0">
                <a:latin typeface="+mn-lt"/>
              </a:rPr>
              <a:t>Wirksames </a:t>
            </a:r>
            <a:r>
              <a:rPr lang="de-DE" sz="2000" dirty="0">
                <a:latin typeface="+mn-lt"/>
              </a:rPr>
              <a:t>Händedesinfektionsmittel (</a:t>
            </a:r>
            <a:r>
              <a:rPr lang="de-DE" sz="2000" dirty="0" err="1">
                <a:latin typeface="+mn-lt"/>
              </a:rPr>
              <a:t>viruzid</a:t>
            </a:r>
            <a:r>
              <a:rPr lang="de-DE" sz="2000" dirty="0">
                <a:latin typeface="+mn-lt"/>
              </a:rPr>
              <a:t> wirksam) </a:t>
            </a:r>
          </a:p>
          <a:p>
            <a:pPr marL="342900" indent="-342900" algn="just">
              <a:buFont typeface="Wingdings" panose="05000000000000000000" pitchFamily="2" charset="2"/>
              <a:buChar char="Ø"/>
            </a:pPr>
            <a:r>
              <a:rPr lang="de-DE" sz="2000" dirty="0" smtClean="0">
                <a:latin typeface="+mn-lt"/>
              </a:rPr>
              <a:t>Flächendesinfektion </a:t>
            </a:r>
            <a:endParaRPr lang="de-DE" sz="2000" dirty="0">
              <a:latin typeface="+mn-lt"/>
            </a:endParaRPr>
          </a:p>
          <a:p>
            <a:pPr marL="342900" indent="-342900" algn="just">
              <a:buFont typeface="Wingdings" panose="05000000000000000000" pitchFamily="2" charset="2"/>
              <a:buChar char="Ø"/>
            </a:pPr>
            <a:r>
              <a:rPr lang="de-DE" sz="2000" dirty="0" smtClean="0">
                <a:latin typeface="+mn-lt"/>
              </a:rPr>
              <a:t>Informationsweiterleitung </a:t>
            </a:r>
            <a:r>
              <a:rPr lang="de-DE" sz="2000" dirty="0">
                <a:latin typeface="+mn-lt"/>
              </a:rPr>
              <a:t>(Personal, Reinigung, Küchenleitung</a:t>
            </a:r>
            <a:r>
              <a:rPr lang="de-DE" sz="2000" dirty="0" smtClean="0">
                <a:latin typeface="+mn-lt"/>
              </a:rPr>
              <a:t>,…)</a:t>
            </a:r>
            <a:endParaRPr lang="de-DE" sz="2000" dirty="0">
              <a:latin typeface="+mn-lt"/>
            </a:endParaRPr>
          </a:p>
          <a:p>
            <a:pPr algn="just"/>
            <a:endParaRPr lang="de-DE" sz="2000" dirty="0">
              <a:latin typeface="+mj-lt"/>
            </a:endParaRPr>
          </a:p>
        </p:txBody>
      </p:sp>
    </p:spTree>
    <p:extLst>
      <p:ext uri="{BB962C8B-B14F-4D97-AF65-F5344CB8AC3E}">
        <p14:creationId xmlns:p14="http://schemas.microsoft.com/office/powerpoint/2010/main" val="3238580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pPr algn="ctr"/>
            <a:r>
              <a:rPr lang="de-DE" dirty="0" smtClean="0"/>
              <a:t>Infektionen</a:t>
            </a:r>
            <a:endParaRPr lang="de-DE" dirty="0"/>
          </a:p>
        </p:txBody>
      </p:sp>
      <p:sp>
        <p:nvSpPr>
          <p:cNvPr id="6" name="Inhaltsplatzhalter 5"/>
          <p:cNvSpPr>
            <a:spLocks noGrp="1"/>
          </p:cNvSpPr>
          <p:nvPr>
            <p:ph idx="1"/>
          </p:nvPr>
        </p:nvSpPr>
        <p:spPr/>
        <p:txBody>
          <a:bodyPr/>
          <a:lstStyle/>
          <a:p>
            <a:r>
              <a:rPr lang="de-DE" b="0" dirty="0" smtClean="0"/>
              <a:t>Sollte bekannt werden, dass eine Person an einer beistimmten </a:t>
            </a:r>
            <a:r>
              <a:rPr lang="de-DE" b="0" dirty="0"/>
              <a:t>I</a:t>
            </a:r>
            <a:r>
              <a:rPr lang="de-DE" b="0" dirty="0" smtClean="0"/>
              <a:t>nfektionskrankheit erkrankt ist, muss der Umgang und die zutreffenden spezifischen Maßnahmen klar sein (PSA, Auswahl Desinfektionsmittel etc.).</a:t>
            </a:r>
          </a:p>
          <a:p>
            <a:endParaRPr lang="de-DE" b="0" dirty="0"/>
          </a:p>
          <a:p>
            <a:r>
              <a:rPr lang="de-DE" b="0" dirty="0" smtClean="0"/>
              <a:t>Als Beispiel:</a:t>
            </a:r>
          </a:p>
          <a:p>
            <a:pPr marL="342900" indent="-342900">
              <a:buFont typeface="Wingdings" panose="05000000000000000000" pitchFamily="2" charset="2"/>
              <a:buChar char="Ø"/>
            </a:pPr>
            <a:r>
              <a:rPr lang="de-DE" b="0" dirty="0" smtClean="0"/>
              <a:t>Magen- und Darmerkrankung unklarer Genese</a:t>
            </a:r>
          </a:p>
          <a:p>
            <a:pPr marL="342900" indent="-342900">
              <a:buFont typeface="Wingdings" panose="05000000000000000000" pitchFamily="2" charset="2"/>
              <a:buChar char="Ø"/>
            </a:pPr>
            <a:r>
              <a:rPr lang="de-DE" b="0" dirty="0" smtClean="0"/>
              <a:t>Krätzmilbenbefall</a:t>
            </a:r>
          </a:p>
          <a:p>
            <a:pPr marL="342900" indent="-342900">
              <a:buFont typeface="Wingdings" panose="05000000000000000000" pitchFamily="2" charset="2"/>
              <a:buChar char="Ø"/>
            </a:pPr>
            <a:r>
              <a:rPr lang="de-DE" b="0" dirty="0" smtClean="0"/>
              <a:t>Kopfläuse</a:t>
            </a:r>
          </a:p>
          <a:p>
            <a:pPr marL="342900" indent="-342900">
              <a:buFont typeface="Wingdings" panose="05000000000000000000" pitchFamily="2" charset="2"/>
              <a:buChar char="Ø"/>
            </a:pPr>
            <a:r>
              <a:rPr lang="de-DE" b="0" dirty="0" smtClean="0"/>
              <a:t>Multiresistente Erreger</a:t>
            </a:r>
          </a:p>
          <a:p>
            <a:pPr marL="342900" indent="-342900">
              <a:buFont typeface="Wingdings" panose="05000000000000000000" pitchFamily="2" charset="2"/>
              <a:buChar char="Ø"/>
            </a:pPr>
            <a:r>
              <a:rPr lang="de-DE" b="0" dirty="0" smtClean="0"/>
              <a:t>Bettwanzen</a:t>
            </a:r>
          </a:p>
          <a:p>
            <a:pPr marL="342900" indent="-342900">
              <a:buFont typeface="Wingdings" panose="05000000000000000000" pitchFamily="2" charset="2"/>
              <a:buChar char="Ø"/>
            </a:pPr>
            <a:r>
              <a:rPr lang="de-DE" b="0" dirty="0" smtClean="0"/>
              <a:t>Etc.</a:t>
            </a:r>
            <a:endParaRPr lang="de-DE" b="0" dirty="0"/>
          </a:p>
        </p:txBody>
      </p:sp>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smtClean="0"/>
              <a:t>Hier den Präsentationsnamen einfügen</a:t>
            </a:r>
            <a:endParaRPr lang="de-DE"/>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8</a:t>
            </a:fld>
            <a:endParaRPr dirty="0"/>
          </a:p>
        </p:txBody>
      </p:sp>
    </p:spTree>
    <p:extLst>
      <p:ext uri="{BB962C8B-B14F-4D97-AF65-F5344CB8AC3E}">
        <p14:creationId xmlns:p14="http://schemas.microsoft.com/office/powerpoint/2010/main" val="2367700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pPr>
              <a:defRPr/>
            </a:pPr>
            <a:fld id="{EAF1317B-8C88-487B-A044-B8453599A1C6}" type="datetime1">
              <a:rPr lang="de-DE" smtClean="0"/>
              <a:pPr>
                <a:defRPr/>
              </a:pPr>
              <a:t>04.04.2023</a:t>
            </a:fld>
            <a:endParaRPr lang="de-DE"/>
          </a:p>
        </p:txBody>
      </p:sp>
      <p:sp>
        <p:nvSpPr>
          <p:cNvPr id="3" name="Fußzeilenplatzhalter 2"/>
          <p:cNvSpPr>
            <a:spLocks noGrp="1"/>
          </p:cNvSpPr>
          <p:nvPr>
            <p:ph type="ftr" sz="quarter" idx="11"/>
          </p:nvPr>
        </p:nvSpPr>
        <p:spPr/>
        <p:txBody>
          <a:bodyPr/>
          <a:lstStyle/>
          <a:p>
            <a:pPr>
              <a:defRPr/>
            </a:pPr>
            <a:r>
              <a:rPr lang="de-DE" dirty="0"/>
              <a:t>Erstellung eines Hygieneplans</a:t>
            </a:r>
          </a:p>
        </p:txBody>
      </p:sp>
      <p:sp>
        <p:nvSpPr>
          <p:cNvPr id="4" name="Foliennummernplatzhalter 3"/>
          <p:cNvSpPr>
            <a:spLocks noGrp="1"/>
          </p:cNvSpPr>
          <p:nvPr>
            <p:ph type="sldNum" sz="quarter" idx="12"/>
          </p:nvPr>
        </p:nvSpPr>
        <p:spPr/>
        <p:txBody>
          <a:bodyPr/>
          <a:lstStyle/>
          <a:p>
            <a:pPr>
              <a:defRPr/>
            </a:pPr>
            <a:r>
              <a:rPr lang="de-DE" smtClean="0"/>
              <a:t>Folie </a:t>
            </a:r>
            <a:fld id="{AA18F118-D722-47A5-A6F2-07E5A4A458EE}" type="slidenum">
              <a:rPr smtClean="0"/>
              <a:pPr>
                <a:defRPr/>
              </a:pPr>
              <a:t>9</a:t>
            </a:fld>
            <a:endParaRPr dirty="0"/>
          </a:p>
        </p:txBody>
      </p:sp>
      <p:sp>
        <p:nvSpPr>
          <p:cNvPr id="5" name="Rechteck 4"/>
          <p:cNvSpPr/>
          <p:nvPr/>
        </p:nvSpPr>
        <p:spPr>
          <a:xfrm>
            <a:off x="251520" y="692696"/>
            <a:ext cx="8568630" cy="6417141"/>
          </a:xfrm>
          <a:prstGeom prst="rect">
            <a:avLst/>
          </a:prstGeom>
        </p:spPr>
        <p:txBody>
          <a:bodyPr wrap="square">
            <a:spAutoFit/>
          </a:bodyPr>
          <a:lstStyle/>
          <a:p>
            <a:endParaRPr lang="de-DE" sz="1100" dirty="0">
              <a:solidFill>
                <a:srgbClr val="000000"/>
              </a:solidFill>
              <a:latin typeface="Arial" panose="020B0604020202020204" pitchFamily="34" charset="0"/>
            </a:endParaRPr>
          </a:p>
          <a:p>
            <a:pPr marR="106010" algn="ctr"/>
            <a:r>
              <a:rPr lang="de-DE" sz="2000" b="1" dirty="0">
                <a:latin typeface="+mn-lt"/>
              </a:rPr>
              <a:t>Trinkwasser </a:t>
            </a:r>
            <a:endParaRPr lang="de-DE" sz="2000" b="1" dirty="0" smtClean="0">
              <a:latin typeface="+mn-lt"/>
            </a:endParaRPr>
          </a:p>
          <a:p>
            <a:pPr marR="106010" algn="ctr"/>
            <a:endParaRPr lang="de-DE" sz="2000" dirty="0">
              <a:latin typeface="+mn-lt"/>
            </a:endParaRPr>
          </a:p>
          <a:p>
            <a:pPr algn="just"/>
            <a:r>
              <a:rPr lang="de-DE" sz="2000" dirty="0" smtClean="0">
                <a:latin typeface="+mn-lt"/>
              </a:rPr>
              <a:t>Bitte beachten Sie hierzu die für Ihre Einrichtung relevante und aktualisierte Trinkwasserverordnung und die dazugehörigen Vorgaben des Landes. </a:t>
            </a:r>
          </a:p>
          <a:p>
            <a:pPr algn="just"/>
            <a:endParaRPr lang="de-DE" sz="2000" dirty="0">
              <a:latin typeface="+mn-lt"/>
            </a:endParaRPr>
          </a:p>
          <a:p>
            <a:pPr marR="87110" algn="ctr"/>
            <a:r>
              <a:rPr lang="de-DE" sz="2000" b="1" dirty="0">
                <a:latin typeface="+mn-lt"/>
              </a:rPr>
              <a:t>Küche/ Lebensmittel </a:t>
            </a:r>
            <a:endParaRPr lang="de-DE" sz="2000" b="1" dirty="0" smtClean="0">
              <a:latin typeface="+mn-lt"/>
            </a:endParaRPr>
          </a:p>
          <a:p>
            <a:pPr marR="87110" algn="ctr"/>
            <a:endParaRPr lang="de-DE" sz="2000" dirty="0">
              <a:latin typeface="+mn-lt"/>
            </a:endParaRPr>
          </a:p>
          <a:p>
            <a:pPr marR="46810" algn="just"/>
            <a:r>
              <a:rPr lang="de-DE" sz="2000" dirty="0">
                <a:latin typeface="+mn-lt"/>
              </a:rPr>
              <a:t>Zuständigkeit im Bereich Lebensmittel ist der </a:t>
            </a:r>
            <a:r>
              <a:rPr lang="de-DE" sz="2000" dirty="0" smtClean="0">
                <a:latin typeface="+mn-lt"/>
              </a:rPr>
              <a:t>Lebensmittelüberwachungs- , Tierschutz </a:t>
            </a:r>
            <a:r>
              <a:rPr lang="de-DE" sz="2000" dirty="0">
                <a:latin typeface="+mn-lt"/>
              </a:rPr>
              <a:t>und Veterinärdienst </a:t>
            </a:r>
            <a:r>
              <a:rPr lang="de-DE" sz="2000" dirty="0" smtClean="0">
                <a:latin typeface="+mn-lt"/>
              </a:rPr>
              <a:t>in Solingen.</a:t>
            </a:r>
          </a:p>
          <a:p>
            <a:pPr marR="11180"/>
            <a:endParaRPr lang="de-DE" sz="2000" b="1" dirty="0">
              <a:latin typeface="+mn-lt"/>
            </a:endParaRPr>
          </a:p>
          <a:p>
            <a:pPr marR="120710" algn="ctr"/>
            <a:r>
              <a:rPr lang="de-DE" sz="2000" b="1" dirty="0" smtClean="0">
                <a:latin typeface="+mn-lt"/>
              </a:rPr>
              <a:t>Abfall </a:t>
            </a:r>
            <a:endParaRPr lang="de-DE" sz="2000" b="1" dirty="0">
              <a:latin typeface="+mn-lt"/>
            </a:endParaRPr>
          </a:p>
          <a:p>
            <a:pPr marR="120710" algn="ctr"/>
            <a:endParaRPr lang="de-DE" sz="2000" dirty="0">
              <a:latin typeface="+mn-lt"/>
            </a:endParaRPr>
          </a:p>
          <a:p>
            <a:r>
              <a:rPr lang="de-DE" sz="2000" dirty="0">
                <a:latin typeface="+mn-lt"/>
              </a:rPr>
              <a:t>Abläufe im Umgang mit Abfällen beschreiben z.B.:</a:t>
            </a:r>
          </a:p>
          <a:p>
            <a:endParaRPr lang="de-DE" sz="2000" dirty="0">
              <a:latin typeface="+mn-lt"/>
            </a:endParaRPr>
          </a:p>
          <a:p>
            <a:pPr marL="342900" indent="-342900">
              <a:buFont typeface="Wingdings" panose="05000000000000000000" pitchFamily="2" charset="2"/>
              <a:buChar char="Ø"/>
            </a:pPr>
            <a:r>
              <a:rPr lang="de-DE" sz="2000" dirty="0">
                <a:latin typeface="+mn-lt"/>
              </a:rPr>
              <a:t>Mülltrennung </a:t>
            </a:r>
          </a:p>
          <a:p>
            <a:pPr marL="342900" indent="-342900">
              <a:buFont typeface="Wingdings" panose="05000000000000000000" pitchFamily="2" charset="2"/>
              <a:buChar char="Ø"/>
            </a:pPr>
            <a:r>
              <a:rPr lang="de-DE" sz="2000" dirty="0">
                <a:latin typeface="+mn-lt"/>
              </a:rPr>
              <a:t>Logistik </a:t>
            </a:r>
          </a:p>
          <a:p>
            <a:pPr marL="342900" indent="-342900">
              <a:buFont typeface="Wingdings" panose="05000000000000000000" pitchFamily="2" charset="2"/>
              <a:buChar char="Ø"/>
            </a:pPr>
            <a:r>
              <a:rPr lang="de-DE" sz="2000" dirty="0">
                <a:latin typeface="+mn-lt"/>
              </a:rPr>
              <a:t>Zwischenlagerung </a:t>
            </a:r>
          </a:p>
          <a:p>
            <a:pPr marR="11180"/>
            <a:endParaRPr lang="de-DE" sz="2000" dirty="0">
              <a:latin typeface="+mn-lt"/>
            </a:endParaRPr>
          </a:p>
          <a:p>
            <a:endParaRPr lang="de-DE" sz="2000" dirty="0" smtClean="0">
              <a:latin typeface="+mn-lt"/>
            </a:endParaRPr>
          </a:p>
          <a:p>
            <a:pPr algn="just"/>
            <a:endParaRPr lang="de-DE" sz="2000" dirty="0">
              <a:latin typeface="+mn-lt"/>
            </a:endParaRPr>
          </a:p>
        </p:txBody>
      </p:sp>
    </p:spTree>
    <p:extLst>
      <p:ext uri="{BB962C8B-B14F-4D97-AF65-F5344CB8AC3E}">
        <p14:creationId xmlns:p14="http://schemas.microsoft.com/office/powerpoint/2010/main" val="179015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688</Words>
  <Application>Microsoft Office PowerPoint</Application>
  <PresentationFormat>Bildschirmpräsentation (4:3)</PresentationFormat>
  <Paragraphs>119</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Wingdings</vt:lpstr>
      <vt:lpstr>blank</vt:lpstr>
      <vt:lpstr>Leitfaden</vt:lpstr>
      <vt:lpstr>Einleitung</vt:lpstr>
      <vt:lpstr>PowerPoint-Präsentation</vt:lpstr>
      <vt:lpstr>PowerPoint-Präsentation</vt:lpstr>
      <vt:lpstr>PowerPoint-Präsentation</vt:lpstr>
      <vt:lpstr>PowerPoint-Präsentation</vt:lpstr>
      <vt:lpstr>PowerPoint-Präsentation</vt:lpstr>
      <vt:lpstr>Infektionen</vt:lpstr>
      <vt:lpstr>PowerPoint-Präsentation</vt:lpstr>
      <vt:lpstr>PowerPoint-Präsentation</vt:lpstr>
    </vt:vector>
  </TitlesOfParts>
  <Company>Stadt Wuppertal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Leitfaden</dc:title>
  <dc:creator>Sambataro Lisa</dc:creator>
  <cp:lastModifiedBy>Meisch Carolin</cp:lastModifiedBy>
  <cp:revision>16</cp:revision>
  <dcterms:created xsi:type="dcterms:W3CDTF">2023-04-03T07:58:43Z</dcterms:created>
  <dcterms:modified xsi:type="dcterms:W3CDTF">2023-04-04T09:57:31Z</dcterms:modified>
</cp:coreProperties>
</file>